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embeddedFontLst>
    <p:embeddedFont>
      <p:font typeface="Arial Black" panose="020B0A04020102020204" pitchFamily="34" charset="0"/>
      <p:regular r:id="rId25"/>
      <p:bold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Rc+4F1a6cm131gwn+3mmPQKA1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C9A0B8-38E3-414F-958B-CF30E976C8DF}">
  <a:tblStyle styleId="{84C9A0B8-38E3-414F-958B-CF30E976C8D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CEC"/>
          </a:solidFill>
        </a:fill>
      </a:tcStyle>
    </a:wholeTbl>
    <a:band1H>
      <a:tcTxStyle/>
      <a:tcStyle>
        <a:tcBdr/>
        <a:fill>
          <a:solidFill>
            <a:srgbClr val="D6D6D6"/>
          </a:solidFill>
        </a:fill>
      </a:tcStyle>
    </a:band1H>
    <a:band2H>
      <a:tcTxStyle/>
      <a:tcStyle>
        <a:tcBdr/>
      </a:tcStyle>
    </a:band2H>
    <a:band1V>
      <a:tcTxStyle/>
      <a:tcStyle>
        <a:tcBdr/>
        <a:fill>
          <a:solidFill>
            <a:srgbClr val="D6D6D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163559ff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163559ff3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24163559ff3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163559ff3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163559ff3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24163559ff3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163559ff3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163559ff3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24163559ff3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30a77878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30a77878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530a77878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3467f3e8e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3467f3e8e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53467f3e8e_1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345e5a53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345e5a53e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5345e5a53e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30a77878a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30a77878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530a77878a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2b9b1dcc3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2b9b1dcc3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42b9b1dcc3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345e5a53e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345e5a53e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5345e5a53e_1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30a77878a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30a77878a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2530a77878a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163559ff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163559ff3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4163559ff3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4163559ff3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4163559ff3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24163559ff3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2b9b1dcc3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2b9b1dcc3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242b9b1dcc3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530a77878a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530a77878a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2530a77878a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163559ff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163559ff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24163559ff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163559ff3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4163559ff3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4163559ff3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30a77878a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30a77878a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30a77878a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163559ff3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163559ff3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24163559ff3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163559ff3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163559ff3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24163559ff3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163559ff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4163559ff3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24163559ff3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457200" y="228600"/>
            <a:ext cx="7772400" cy="457199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457200" y="4800600"/>
            <a:ext cx="6858000" cy="91440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spcBef>
                <a:spcPts val="600"/>
              </a:spcBef>
              <a:spcAft>
                <a:spcPts val="0"/>
              </a:spcAft>
              <a:buSzPts val="2000"/>
              <a:buNone/>
              <a:defRPr>
                <a:solidFill>
                  <a:srgbClr val="888888"/>
                </a:solidFill>
              </a:defRPr>
            </a:lvl2pPr>
            <a:lvl3pPr lvl="2" algn="ctr">
              <a:spcBef>
                <a:spcPts val="360"/>
              </a:spcBef>
              <a:spcAft>
                <a:spcPts val="0"/>
              </a:spcAft>
              <a:buSzPts val="18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sp>
        <p:nvSpPr>
          <p:cNvPr id="20" name="Google Shape;20;p4"/>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4"/>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2400" b="1" i="0" u="none" strike="noStrike" cap="none">
                <a:solidFill>
                  <a:schemeClr val="dk1"/>
                </a:solidFill>
                <a:latin typeface="Arial"/>
                <a:ea typeface="Arial"/>
                <a:cs typeface="Arial"/>
                <a:sym typeface="Arial"/>
              </a:defRPr>
            </a:lvl1pPr>
            <a:lvl2pPr marL="0" lvl="1" indent="0" algn="l">
              <a:spcBef>
                <a:spcPts val="0"/>
              </a:spcBef>
              <a:buNone/>
              <a:defRPr sz="2400" b="1" i="0" u="none" strike="noStrike" cap="none">
                <a:solidFill>
                  <a:schemeClr val="dk1"/>
                </a:solidFill>
                <a:latin typeface="Arial"/>
                <a:ea typeface="Arial"/>
                <a:cs typeface="Arial"/>
                <a:sym typeface="Arial"/>
              </a:defRPr>
            </a:lvl2pPr>
            <a:lvl3pPr marL="0" lvl="2" indent="0" algn="l">
              <a:spcBef>
                <a:spcPts val="0"/>
              </a:spcBef>
              <a:buNone/>
              <a:defRPr sz="2400" b="1" i="0" u="none" strike="noStrike" cap="none">
                <a:solidFill>
                  <a:schemeClr val="dk1"/>
                </a:solidFill>
                <a:latin typeface="Arial"/>
                <a:ea typeface="Arial"/>
                <a:cs typeface="Arial"/>
                <a:sym typeface="Arial"/>
              </a:defRPr>
            </a:lvl3pPr>
            <a:lvl4pPr marL="0" lvl="3" indent="0" algn="l">
              <a:spcBef>
                <a:spcPts val="0"/>
              </a:spcBef>
              <a:buNone/>
              <a:defRPr sz="2400" b="1" i="0" u="none" strike="noStrike" cap="none">
                <a:solidFill>
                  <a:schemeClr val="dk1"/>
                </a:solidFill>
                <a:latin typeface="Arial"/>
                <a:ea typeface="Arial"/>
                <a:cs typeface="Arial"/>
                <a:sym typeface="Arial"/>
              </a:defRPr>
            </a:lvl4pPr>
            <a:lvl5pPr marL="0" lvl="4" indent="0" algn="l">
              <a:spcBef>
                <a:spcPts val="0"/>
              </a:spcBef>
              <a:buNone/>
              <a:defRPr sz="2400" b="1" i="0" u="none" strike="noStrike" cap="none">
                <a:solidFill>
                  <a:schemeClr val="dk1"/>
                </a:solidFill>
                <a:latin typeface="Arial"/>
                <a:ea typeface="Arial"/>
                <a:cs typeface="Arial"/>
                <a:sym typeface="Arial"/>
              </a:defRPr>
            </a:lvl5pPr>
            <a:lvl6pPr marL="0" lvl="5" indent="0" algn="l">
              <a:spcBef>
                <a:spcPts val="0"/>
              </a:spcBef>
              <a:buNone/>
              <a:defRPr sz="2400" b="1" i="0" u="none" strike="noStrike" cap="none">
                <a:solidFill>
                  <a:schemeClr val="dk1"/>
                </a:solidFill>
                <a:latin typeface="Arial"/>
                <a:ea typeface="Arial"/>
                <a:cs typeface="Arial"/>
                <a:sym typeface="Arial"/>
              </a:defRPr>
            </a:lvl6pPr>
            <a:lvl7pPr marL="0" lvl="6" indent="0" algn="l">
              <a:spcBef>
                <a:spcPts val="0"/>
              </a:spcBef>
              <a:buNone/>
              <a:defRPr sz="2400" b="1" i="0" u="none" strike="noStrike" cap="none">
                <a:solidFill>
                  <a:schemeClr val="dk1"/>
                </a:solidFill>
                <a:latin typeface="Arial"/>
                <a:ea typeface="Arial"/>
                <a:cs typeface="Arial"/>
                <a:sym typeface="Arial"/>
              </a:defRPr>
            </a:lvl7pPr>
            <a:lvl8pPr marL="0" lvl="7" indent="0" algn="l">
              <a:spcBef>
                <a:spcPts val="0"/>
              </a:spcBef>
              <a:buNone/>
              <a:defRPr sz="2400" b="1" i="0" u="none" strike="noStrike" cap="none">
                <a:solidFill>
                  <a:schemeClr val="dk1"/>
                </a:solidFill>
                <a:latin typeface="Arial"/>
                <a:ea typeface="Arial"/>
                <a:cs typeface="Arial"/>
                <a:sym typeface="Arial"/>
              </a:defRPr>
            </a:lvl8pPr>
            <a:lvl9pPr marL="0" lvl="8" indent="0" algn="l">
              <a:spcBef>
                <a:spcPts val="0"/>
              </a:spcBef>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2080419" y="129382"/>
            <a:ext cx="4373563" cy="7620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13"/>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7" name="Google Shape;87;p14"/>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 name="Google Shape;28;p5"/>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1447800"/>
            <a:ext cx="7772400" cy="43211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8800"/>
              <a:buFont typeface="Arial Black"/>
              <a:buNone/>
              <a:defRPr sz="8800" b="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228601"/>
            <a:ext cx="7772400" cy="10668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280"/>
              </a:spcBef>
              <a:spcAft>
                <a:spcPts val="0"/>
              </a:spcAft>
              <a:buSzPts val="1400"/>
              <a:buNone/>
              <a:defRPr sz="1400">
                <a:solidFill>
                  <a:srgbClr val="888888"/>
                </a:solidFill>
              </a:defRPr>
            </a:lvl6pPr>
            <a:lvl7pPr marL="3200400" lvl="6" indent="-228600" algn="l">
              <a:spcBef>
                <a:spcPts val="280"/>
              </a:spcBef>
              <a:spcAft>
                <a:spcPts val="0"/>
              </a:spcAft>
              <a:buSzPts val="1400"/>
              <a:buNone/>
              <a:defRPr sz="1400">
                <a:solidFill>
                  <a:srgbClr val="888888"/>
                </a:solidFill>
              </a:defRPr>
            </a:lvl7pPr>
            <a:lvl8pPr marL="3657600" lvl="7" indent="-228600" algn="l">
              <a:spcBef>
                <a:spcPts val="280"/>
              </a:spcBef>
              <a:spcAft>
                <a:spcPts val="0"/>
              </a:spcAft>
              <a:buSzPts val="1400"/>
              <a:buNone/>
              <a:defRPr sz="1400">
                <a:solidFill>
                  <a:srgbClr val="888888"/>
                </a:solidFill>
              </a:defRPr>
            </a:lvl8pPr>
            <a:lvl9pPr marL="4114800" lvl="8" indent="-228600" algn="l">
              <a:spcBef>
                <a:spcPts val="280"/>
              </a:spcBef>
              <a:spcAft>
                <a:spcPts val="0"/>
              </a:spcAft>
              <a:buSzPts val="1400"/>
              <a:buNone/>
              <a:defRPr sz="1400">
                <a:solidFill>
                  <a:srgbClr val="888888"/>
                </a:solidFill>
              </a:defRPr>
            </a:lvl9pPr>
          </a:lstStyle>
          <a:p>
            <a:endParaRPr/>
          </a:p>
        </p:txBody>
      </p:sp>
      <p:sp>
        <p:nvSpPr>
          <p:cNvPr id="34" name="Google Shape;34;p6"/>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6" name="Google Shape;36;p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1630680" y="1574800"/>
            <a:ext cx="329184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60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0" name="Google Shape;40;p7"/>
          <p:cNvSpPr txBox="1">
            <a:spLocks noGrp="1"/>
          </p:cNvSpPr>
          <p:nvPr>
            <p:ph type="body" idx="2"/>
          </p:nvPr>
        </p:nvSpPr>
        <p:spPr>
          <a:xfrm>
            <a:off x="5090160" y="1574800"/>
            <a:ext cx="329184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60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1" name="Google Shape;41;p7"/>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1627632" y="1572768"/>
            <a:ext cx="3291840"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a:spcBef>
                <a:spcPts val="6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7" name="Google Shape;47;p8"/>
          <p:cNvSpPr txBox="1">
            <a:spLocks noGrp="1"/>
          </p:cNvSpPr>
          <p:nvPr>
            <p:ph type="body" idx="2"/>
          </p:nvPr>
        </p:nvSpPr>
        <p:spPr>
          <a:xfrm>
            <a:off x="1627632" y="2259366"/>
            <a:ext cx="3291840" cy="384048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6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8" name="Google Shape;48;p8"/>
          <p:cNvSpPr txBox="1">
            <a:spLocks noGrp="1"/>
          </p:cNvSpPr>
          <p:nvPr>
            <p:ph type="body" idx="3"/>
          </p:nvPr>
        </p:nvSpPr>
        <p:spPr>
          <a:xfrm>
            <a:off x="5093208" y="1572768"/>
            <a:ext cx="3291840"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a:spcBef>
                <a:spcPts val="6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9" name="Google Shape;49;p8"/>
          <p:cNvSpPr txBox="1">
            <a:spLocks noGrp="1"/>
          </p:cNvSpPr>
          <p:nvPr>
            <p:ph type="body" idx="4"/>
          </p:nvPr>
        </p:nvSpPr>
        <p:spPr>
          <a:xfrm>
            <a:off x="5093208" y="2259366"/>
            <a:ext cx="3291840" cy="384048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6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0" name="Google Shape;50;p8"/>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575050" y="1600200"/>
            <a:ext cx="5111750" cy="4480560"/>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sz="3200"/>
            </a:lvl1pPr>
            <a:lvl2pPr marL="914400" lvl="1" indent="-406400" algn="l">
              <a:spcBef>
                <a:spcPts val="60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4" name="Google Shape;64;p11"/>
          <p:cNvSpPr txBox="1">
            <a:spLocks noGrp="1"/>
          </p:cNvSpPr>
          <p:nvPr>
            <p:ph type="body" idx="2"/>
          </p:nvPr>
        </p:nvSpPr>
        <p:spPr>
          <a:xfrm>
            <a:off x="457200" y="1600200"/>
            <a:ext cx="3008313" cy="448056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65" name="Google Shape;65;p11"/>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8" name="Google Shape;68;p1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2"/>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 name="Google Shape;71;p12"/>
          <p:cNvSpPr>
            <a:spLocks noGrp="1"/>
          </p:cNvSpPr>
          <p:nvPr>
            <p:ph type="pic" idx="2"/>
          </p:nvPr>
        </p:nvSpPr>
        <p:spPr>
          <a:xfrm>
            <a:off x="-1" y="0"/>
            <a:ext cx="9000877" cy="4846320"/>
          </a:xfrm>
          <a:prstGeom prst="rect">
            <a:avLst/>
          </a:prstGeom>
          <a:solidFill>
            <a:srgbClr val="BFBFBF"/>
          </a:solidFill>
          <a:ln>
            <a:noFill/>
          </a:ln>
        </p:spPr>
      </p:sp>
      <p:sp>
        <p:nvSpPr>
          <p:cNvPr id="72" name="Google Shape;72;p12"/>
          <p:cNvSpPr txBox="1">
            <a:spLocks noGrp="1"/>
          </p:cNvSpPr>
          <p:nvPr>
            <p:ph type="body" idx="1"/>
          </p:nvPr>
        </p:nvSpPr>
        <p:spPr>
          <a:xfrm>
            <a:off x="457200" y="5715000"/>
            <a:ext cx="81534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3" name="Google Shape;73;p12"/>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2400" b="1" i="0" u="none" strike="noStrike" cap="none">
                <a:solidFill>
                  <a:schemeClr val="dk1"/>
                </a:solidFill>
                <a:latin typeface="Arial"/>
                <a:ea typeface="Arial"/>
                <a:cs typeface="Arial"/>
                <a:sym typeface="Arial"/>
              </a:defRPr>
            </a:lvl1pPr>
            <a:lvl2pPr marL="0" lvl="1" indent="0" algn="l">
              <a:spcBef>
                <a:spcPts val="0"/>
              </a:spcBef>
              <a:buNone/>
              <a:defRPr sz="2400" b="1" i="0" u="none" strike="noStrike" cap="none">
                <a:solidFill>
                  <a:schemeClr val="dk1"/>
                </a:solidFill>
                <a:latin typeface="Arial"/>
                <a:ea typeface="Arial"/>
                <a:cs typeface="Arial"/>
                <a:sym typeface="Arial"/>
              </a:defRPr>
            </a:lvl2pPr>
            <a:lvl3pPr marL="0" lvl="2" indent="0" algn="l">
              <a:spcBef>
                <a:spcPts val="0"/>
              </a:spcBef>
              <a:buNone/>
              <a:defRPr sz="2400" b="1" i="0" u="none" strike="noStrike" cap="none">
                <a:solidFill>
                  <a:schemeClr val="dk1"/>
                </a:solidFill>
                <a:latin typeface="Arial"/>
                <a:ea typeface="Arial"/>
                <a:cs typeface="Arial"/>
                <a:sym typeface="Arial"/>
              </a:defRPr>
            </a:lvl3pPr>
            <a:lvl4pPr marL="0" lvl="3" indent="0" algn="l">
              <a:spcBef>
                <a:spcPts val="0"/>
              </a:spcBef>
              <a:buNone/>
              <a:defRPr sz="2400" b="1" i="0" u="none" strike="noStrike" cap="none">
                <a:solidFill>
                  <a:schemeClr val="dk1"/>
                </a:solidFill>
                <a:latin typeface="Arial"/>
                <a:ea typeface="Arial"/>
                <a:cs typeface="Arial"/>
                <a:sym typeface="Arial"/>
              </a:defRPr>
            </a:lvl4pPr>
            <a:lvl5pPr marL="0" lvl="4" indent="0" algn="l">
              <a:spcBef>
                <a:spcPts val="0"/>
              </a:spcBef>
              <a:buNone/>
              <a:defRPr sz="2400" b="1" i="0" u="none" strike="noStrike" cap="none">
                <a:solidFill>
                  <a:schemeClr val="dk1"/>
                </a:solidFill>
                <a:latin typeface="Arial"/>
                <a:ea typeface="Arial"/>
                <a:cs typeface="Arial"/>
                <a:sym typeface="Arial"/>
              </a:defRPr>
            </a:lvl5pPr>
            <a:lvl6pPr marL="0" lvl="5" indent="0" algn="l">
              <a:spcBef>
                <a:spcPts val="0"/>
              </a:spcBef>
              <a:buNone/>
              <a:defRPr sz="2400" b="1" i="0" u="none" strike="noStrike" cap="none">
                <a:solidFill>
                  <a:schemeClr val="dk1"/>
                </a:solidFill>
                <a:latin typeface="Arial"/>
                <a:ea typeface="Arial"/>
                <a:cs typeface="Arial"/>
                <a:sym typeface="Arial"/>
              </a:defRPr>
            </a:lvl6pPr>
            <a:lvl7pPr marL="0" lvl="6" indent="0" algn="l">
              <a:spcBef>
                <a:spcPts val="0"/>
              </a:spcBef>
              <a:buNone/>
              <a:defRPr sz="2400" b="1" i="0" u="none" strike="noStrike" cap="none">
                <a:solidFill>
                  <a:schemeClr val="dk1"/>
                </a:solidFill>
                <a:latin typeface="Arial"/>
                <a:ea typeface="Arial"/>
                <a:cs typeface="Arial"/>
                <a:sym typeface="Arial"/>
              </a:defRPr>
            </a:lvl7pPr>
            <a:lvl8pPr marL="0" lvl="7" indent="0" algn="l">
              <a:spcBef>
                <a:spcPts val="0"/>
              </a:spcBef>
              <a:buNone/>
              <a:defRPr sz="2400" b="1" i="0" u="none" strike="noStrike" cap="none">
                <a:solidFill>
                  <a:schemeClr val="dk1"/>
                </a:solidFill>
                <a:latin typeface="Arial"/>
                <a:ea typeface="Arial"/>
                <a:cs typeface="Arial"/>
                <a:sym typeface="Arial"/>
              </a:defRPr>
            </a:lvl8pPr>
            <a:lvl9pPr marL="0" lvl="8" indent="0" algn="l">
              <a:spcBef>
                <a:spcPts val="0"/>
              </a:spcBef>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p12"/>
          <p:cNvSpPr txBox="1">
            <a:spLocks noGrp="1"/>
          </p:cNvSpPr>
          <p:nvPr>
            <p:ph type="title"/>
          </p:nvPr>
        </p:nvSpPr>
        <p:spPr>
          <a:xfrm>
            <a:off x="457200" y="4953000"/>
            <a:ext cx="8153400" cy="7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i="0" u="none" strike="noStrike" cap="none">
                <a:solidFill>
                  <a:schemeClr val="dk2"/>
                </a:solidFill>
                <a:latin typeface="Arial"/>
                <a:ea typeface="Arial"/>
                <a:cs typeface="Arial"/>
                <a:sym typeface="Arial"/>
              </a:defRPr>
            </a:lvl1pPr>
            <a:lvl2pPr marL="0" marR="0" lvl="1" indent="0" algn="l" rtl="0">
              <a:spcBef>
                <a:spcPts val="0"/>
              </a:spcBef>
              <a:buNone/>
              <a:defRPr sz="2400" b="1" i="0" u="none" strike="noStrike" cap="none">
                <a:solidFill>
                  <a:schemeClr val="dk2"/>
                </a:solidFill>
                <a:latin typeface="Arial"/>
                <a:ea typeface="Arial"/>
                <a:cs typeface="Arial"/>
                <a:sym typeface="Arial"/>
              </a:defRPr>
            </a:lvl2pPr>
            <a:lvl3pPr marL="0" marR="0" lvl="2" indent="0" algn="l" rtl="0">
              <a:spcBef>
                <a:spcPts val="0"/>
              </a:spcBef>
              <a:buNone/>
              <a:defRPr sz="2400" b="1" i="0" u="none" strike="noStrike" cap="none">
                <a:solidFill>
                  <a:schemeClr val="dk2"/>
                </a:solidFill>
                <a:latin typeface="Arial"/>
                <a:ea typeface="Arial"/>
                <a:cs typeface="Arial"/>
                <a:sym typeface="Arial"/>
              </a:defRPr>
            </a:lvl3pPr>
            <a:lvl4pPr marL="0" marR="0" lvl="3" indent="0" algn="l" rtl="0">
              <a:spcBef>
                <a:spcPts val="0"/>
              </a:spcBef>
              <a:buNone/>
              <a:defRPr sz="2400" b="1" i="0" u="none" strike="noStrike" cap="none">
                <a:solidFill>
                  <a:schemeClr val="dk2"/>
                </a:solidFill>
                <a:latin typeface="Arial"/>
                <a:ea typeface="Arial"/>
                <a:cs typeface="Arial"/>
                <a:sym typeface="Arial"/>
              </a:defRPr>
            </a:lvl4pPr>
            <a:lvl5pPr marL="0" marR="0" lvl="4" indent="0" algn="l" rtl="0">
              <a:spcBef>
                <a:spcPts val="0"/>
              </a:spcBef>
              <a:buNone/>
              <a:defRPr sz="2400" b="1" i="0" u="none" strike="noStrike" cap="none">
                <a:solidFill>
                  <a:schemeClr val="dk2"/>
                </a:solidFill>
                <a:latin typeface="Arial"/>
                <a:ea typeface="Arial"/>
                <a:cs typeface="Arial"/>
                <a:sym typeface="Arial"/>
              </a:defRPr>
            </a:lvl5pPr>
            <a:lvl6pPr marL="0" marR="0" lvl="5" indent="0" algn="l" rtl="0">
              <a:spcBef>
                <a:spcPts val="0"/>
              </a:spcBef>
              <a:buNone/>
              <a:defRPr sz="2400" b="1" i="0" u="none" strike="noStrike" cap="none">
                <a:solidFill>
                  <a:schemeClr val="dk2"/>
                </a:solidFill>
                <a:latin typeface="Arial"/>
                <a:ea typeface="Arial"/>
                <a:cs typeface="Arial"/>
                <a:sym typeface="Arial"/>
              </a:defRPr>
            </a:lvl6pPr>
            <a:lvl7pPr marL="0" marR="0" lvl="6" indent="0" algn="l" rtl="0">
              <a:spcBef>
                <a:spcPts val="0"/>
              </a:spcBef>
              <a:buNone/>
              <a:defRPr sz="2400" b="1" i="0" u="none" strike="noStrike" cap="none">
                <a:solidFill>
                  <a:schemeClr val="dk2"/>
                </a:solidFill>
                <a:latin typeface="Arial"/>
                <a:ea typeface="Arial"/>
                <a:cs typeface="Arial"/>
                <a:sym typeface="Arial"/>
              </a:defRPr>
            </a:lvl7pPr>
            <a:lvl8pPr marL="0" marR="0" lvl="7" indent="0" algn="l" rtl="0">
              <a:spcBef>
                <a:spcPts val="0"/>
              </a:spcBef>
              <a:buNone/>
              <a:defRPr sz="2400" b="1" i="0" u="none" strike="noStrike" cap="none">
                <a:solidFill>
                  <a:schemeClr val="dk2"/>
                </a:solidFill>
                <a:latin typeface="Arial"/>
                <a:ea typeface="Arial"/>
                <a:cs typeface="Arial"/>
                <a:sym typeface="Arial"/>
              </a:defRPr>
            </a:lvl8pPr>
            <a:lvl9pPr marL="0" marR="0" lvl="8" indent="0" algn="l" rtl="0">
              <a:spcBef>
                <a:spcPts val="0"/>
              </a:spcBef>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 name="Google Shape;15;p3"/>
          <p:cNvSpPr/>
          <p:nvPr/>
        </p:nvSpPr>
        <p:spPr>
          <a:xfrm>
            <a:off x="9001124" y="0"/>
            <a:ext cx="142876"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 name="Google Shape;16;p3"/>
          <p:cNvSpPr/>
          <p:nvPr/>
        </p:nvSpPr>
        <p:spPr>
          <a:xfrm>
            <a:off x="9001124" y="1371600"/>
            <a:ext cx="142876"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1"/>
          <p:cNvGraphicFramePr/>
          <p:nvPr/>
        </p:nvGraphicFramePr>
        <p:xfrm>
          <a:off x="381000" y="457200"/>
          <a:ext cx="8458200" cy="1295400"/>
        </p:xfrm>
        <a:graphic>
          <a:graphicData uri="http://schemas.openxmlformats.org/drawingml/2006/table">
            <a:tbl>
              <a:tblPr firstRow="1" bandRow="1">
                <a:noFill/>
                <a:tableStyleId>{84C9A0B8-38E3-414F-958B-CF30E976C8DF}</a:tableStyleId>
              </a:tblPr>
              <a:tblGrid>
                <a:gridCol w="1566325">
                  <a:extLst>
                    <a:ext uri="{9D8B030D-6E8A-4147-A177-3AD203B41FA5}">
                      <a16:colId xmlns:a16="http://schemas.microsoft.com/office/drawing/2014/main" val="20000"/>
                    </a:ext>
                  </a:extLst>
                </a:gridCol>
                <a:gridCol w="6891875">
                  <a:extLst>
                    <a:ext uri="{9D8B030D-6E8A-4147-A177-3AD203B41FA5}">
                      <a16:colId xmlns:a16="http://schemas.microsoft.com/office/drawing/2014/main" val="20001"/>
                    </a:ext>
                  </a:extLst>
                </a:gridCol>
              </a:tblGrid>
              <a:tr h="1295400">
                <a:tc>
                  <a:txBody>
                    <a:bodyPr/>
                    <a:lstStyle/>
                    <a:p>
                      <a:pPr marL="0" marR="0" lvl="0" indent="0" algn="l" rtl="0">
                        <a:spcBef>
                          <a:spcPts val="0"/>
                        </a:spcBef>
                        <a:spcAft>
                          <a:spcPts val="0"/>
                        </a:spcAft>
                        <a:buNone/>
                      </a:pPr>
                      <a:endParaRPr sz="1800">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BMS INSTITUTE OF TECHNOLOGY &amp; MANAGEMENT, YELAHANKA, BANGALORE.</a:t>
                      </a: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rPr>
                        <a:t>Department of Artificial Intelligence and Machine Learning</a:t>
                      </a:r>
                      <a:endParaRPr/>
                    </a:p>
                  </a:txBody>
                  <a:tcPr marL="91450" marR="91450" marT="45725" marB="45725"/>
                </a:tc>
                <a:extLst>
                  <a:ext uri="{0D108BD9-81ED-4DB2-BD59-A6C34878D82A}">
                    <a16:rowId xmlns:a16="http://schemas.microsoft.com/office/drawing/2014/main" val="10000"/>
                  </a:ext>
                </a:extLst>
              </a:tr>
            </a:tbl>
          </a:graphicData>
        </a:graphic>
      </p:graphicFrame>
      <p:sp>
        <p:nvSpPr>
          <p:cNvPr id="95" name="Google Shape;95;p1"/>
          <p:cNvSpPr txBox="1">
            <a:spLocks noGrp="1"/>
          </p:cNvSpPr>
          <p:nvPr>
            <p:ph type="subTitle" idx="1"/>
          </p:nvPr>
        </p:nvSpPr>
        <p:spPr>
          <a:xfrm>
            <a:off x="990600" y="1905000"/>
            <a:ext cx="7315200"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2"/>
              </a:buClr>
              <a:buSzPct val="100000"/>
              <a:buNone/>
            </a:pPr>
            <a:r>
              <a:rPr lang="en-US" sz="2800" dirty="0" err="1"/>
              <a:t>DataCleaner</a:t>
            </a:r>
            <a:r>
              <a:rPr lang="en-US" sz="2800" dirty="0"/>
              <a:t> for Non-Image Datasets</a:t>
            </a:r>
            <a:endParaRPr dirty="0"/>
          </a:p>
          <a:p>
            <a:pPr marL="0" lvl="0" indent="0" algn="ctr" rtl="0">
              <a:spcBef>
                <a:spcPts val="1160"/>
              </a:spcBef>
              <a:spcAft>
                <a:spcPts val="0"/>
              </a:spcAft>
              <a:buClr>
                <a:schemeClr val="dk2"/>
              </a:buClr>
              <a:buSzPct val="100000"/>
              <a:buNone/>
            </a:pPr>
            <a:endParaRPr sz="2800" b="1" dirty="0"/>
          </a:p>
          <a:p>
            <a:pPr marL="1371600" lvl="0" indent="0" algn="just" rtl="0">
              <a:spcBef>
                <a:spcPts val="920"/>
              </a:spcBef>
              <a:spcAft>
                <a:spcPts val="0"/>
              </a:spcAft>
              <a:buClr>
                <a:schemeClr val="dk2"/>
              </a:buClr>
              <a:buSzPct val="100000"/>
              <a:buNone/>
            </a:pPr>
            <a:r>
              <a:rPr lang="en-US" sz="1600" b="1" dirty="0"/>
              <a:t>ARAVIND SURESH</a:t>
            </a:r>
          </a:p>
          <a:p>
            <a:pPr marL="1371600" lvl="0" indent="0" algn="just" rtl="0">
              <a:spcBef>
                <a:spcPts val="920"/>
              </a:spcBef>
              <a:spcAft>
                <a:spcPts val="0"/>
              </a:spcAft>
              <a:buClr>
                <a:schemeClr val="dk2"/>
              </a:buClr>
              <a:buSzPct val="100000"/>
              <a:buNone/>
            </a:pPr>
            <a:r>
              <a:rPr lang="en-US" sz="1600" b="1" dirty="0"/>
              <a:t>M S KAUSHIK</a:t>
            </a:r>
            <a:endParaRPr sz="1600" b="1" dirty="0"/>
          </a:p>
          <a:p>
            <a:pPr marL="1371600" lvl="0" indent="0" algn="just" rtl="0">
              <a:spcBef>
                <a:spcPts val="920"/>
              </a:spcBef>
              <a:spcAft>
                <a:spcPts val="0"/>
              </a:spcAft>
              <a:buClr>
                <a:schemeClr val="dk2"/>
              </a:buClr>
              <a:buSzPct val="100000"/>
              <a:buNone/>
            </a:pPr>
            <a:r>
              <a:rPr lang="en-US" sz="1600" b="1" dirty="0"/>
              <a:t>MANISH A S</a:t>
            </a:r>
            <a:endParaRPr sz="1600" b="1" dirty="0"/>
          </a:p>
          <a:p>
            <a:pPr marL="1371600" lvl="0" indent="0" algn="just" rtl="0">
              <a:spcBef>
                <a:spcPts val="920"/>
              </a:spcBef>
              <a:spcAft>
                <a:spcPts val="0"/>
              </a:spcAft>
              <a:buClr>
                <a:schemeClr val="dk2"/>
              </a:buClr>
              <a:buSzPct val="100000"/>
              <a:buNone/>
            </a:pPr>
            <a:r>
              <a:rPr lang="en-US" sz="1600" b="1" dirty="0"/>
              <a:t>SANDEEP AROCKIA </a:t>
            </a:r>
            <a:r>
              <a:rPr lang="en-US" sz="1600" b="1"/>
              <a:t>SAMRAJ X </a:t>
            </a:r>
            <a:endParaRPr sz="1600" b="1" dirty="0"/>
          </a:p>
          <a:p>
            <a:pPr marL="0" lvl="0" indent="0" algn="ctr" rtl="0">
              <a:spcBef>
                <a:spcPts val="920"/>
              </a:spcBef>
              <a:spcAft>
                <a:spcPts val="0"/>
              </a:spcAft>
              <a:buClr>
                <a:schemeClr val="dk2"/>
              </a:buClr>
              <a:buSzPct val="100000"/>
              <a:buNone/>
            </a:pPr>
            <a:endParaRPr sz="1600" b="1" dirty="0"/>
          </a:p>
          <a:p>
            <a:pPr marL="0" lvl="0" indent="0" algn="ctr" rtl="0">
              <a:spcBef>
                <a:spcPts val="920"/>
              </a:spcBef>
              <a:spcAft>
                <a:spcPts val="0"/>
              </a:spcAft>
              <a:buClr>
                <a:schemeClr val="dk2"/>
              </a:buClr>
              <a:buSzPct val="100000"/>
              <a:buNone/>
            </a:pPr>
            <a:endParaRPr sz="1600" b="1" dirty="0"/>
          </a:p>
          <a:p>
            <a:pPr marL="0" lvl="0" indent="0" algn="ctr" rtl="0">
              <a:spcBef>
                <a:spcPts val="1000"/>
              </a:spcBef>
              <a:spcAft>
                <a:spcPts val="0"/>
              </a:spcAft>
              <a:buClr>
                <a:schemeClr val="dk2"/>
              </a:buClr>
              <a:buSzPct val="100000"/>
              <a:buNone/>
            </a:pPr>
            <a:r>
              <a:rPr lang="en-US" dirty="0"/>
              <a:t>UNDER THE GUIDANCE OF:</a:t>
            </a:r>
            <a:endParaRPr dirty="0"/>
          </a:p>
          <a:p>
            <a:pPr marL="0" lvl="0" indent="0" algn="ctr" rtl="0">
              <a:spcBef>
                <a:spcPts val="1000"/>
              </a:spcBef>
              <a:spcAft>
                <a:spcPts val="0"/>
              </a:spcAft>
              <a:buClr>
                <a:schemeClr val="dk2"/>
              </a:buClr>
              <a:buSzPct val="100000"/>
              <a:buNone/>
            </a:pPr>
            <a:r>
              <a:rPr lang="en-US" dirty="0" err="1"/>
              <a:t>Dr.Rajesh</a:t>
            </a:r>
            <a:r>
              <a:rPr lang="en-US" dirty="0"/>
              <a:t> I S</a:t>
            </a:r>
            <a:endParaRPr dirty="0"/>
          </a:p>
          <a:p>
            <a:pPr marL="0" lvl="0" indent="0" algn="ctr" rtl="0">
              <a:spcBef>
                <a:spcPts val="980"/>
              </a:spcBef>
              <a:spcAft>
                <a:spcPts val="0"/>
              </a:spcAft>
              <a:buClr>
                <a:schemeClr val="dk2"/>
              </a:buClr>
              <a:buSzPct val="100000"/>
              <a:buNone/>
            </a:pPr>
            <a:r>
              <a:rPr lang="en-US" sz="1900" dirty="0"/>
              <a:t>Assistant Professor, AI&amp;ML</a:t>
            </a:r>
            <a:endParaRPr sz="1900" dirty="0"/>
          </a:p>
          <a:p>
            <a:pPr marL="0" lvl="0" indent="0" algn="ctr" rtl="0">
              <a:spcBef>
                <a:spcPts val="980"/>
              </a:spcBef>
              <a:spcAft>
                <a:spcPts val="0"/>
              </a:spcAft>
              <a:buClr>
                <a:schemeClr val="dk2"/>
              </a:buClr>
              <a:buSzPct val="100000"/>
              <a:buNone/>
            </a:pPr>
            <a:r>
              <a:rPr lang="en-US" sz="1900" dirty="0"/>
              <a:t>BMSIT&amp;M</a:t>
            </a:r>
            <a:endParaRPr dirty="0"/>
          </a:p>
          <a:p>
            <a:pPr marL="0" lvl="0" indent="0" algn="ctr" rtl="0">
              <a:spcBef>
                <a:spcPts val="980"/>
              </a:spcBef>
              <a:spcAft>
                <a:spcPts val="0"/>
              </a:spcAft>
              <a:buClr>
                <a:schemeClr val="dk2"/>
              </a:buClr>
              <a:buSzPct val="100000"/>
              <a:buNone/>
            </a:pPr>
            <a:r>
              <a:rPr lang="en-US" sz="1900" dirty="0"/>
              <a:t>2022-23</a:t>
            </a:r>
            <a:endParaRPr sz="1900" dirty="0"/>
          </a:p>
          <a:p>
            <a:pPr marL="0" lvl="0" indent="0" algn="ctr" rtl="0">
              <a:spcBef>
                <a:spcPts val="1000"/>
              </a:spcBef>
              <a:spcAft>
                <a:spcPts val="0"/>
              </a:spcAft>
              <a:buClr>
                <a:schemeClr val="dk2"/>
              </a:buClr>
              <a:buSzPct val="100000"/>
              <a:buNone/>
            </a:pPr>
            <a:endParaRPr dirty="0"/>
          </a:p>
        </p:txBody>
      </p:sp>
      <p:pic>
        <p:nvPicPr>
          <p:cNvPr id="96" name="Google Shape;96;p1"/>
          <p:cNvPicPr preferRelativeResize="0"/>
          <p:nvPr/>
        </p:nvPicPr>
        <p:blipFill rotWithShape="1">
          <a:blip r:embed="rId3">
            <a:alphaModFix/>
          </a:blip>
          <a:srcRect/>
          <a:stretch/>
        </p:blipFill>
        <p:spPr>
          <a:xfrm>
            <a:off x="299085" y="374261"/>
            <a:ext cx="1453515" cy="13021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24163559ff3_0_30"/>
          <p:cNvSpPr txBox="1">
            <a:spLocks noGrp="1"/>
          </p:cNvSpPr>
          <p:nvPr>
            <p:ph type="title"/>
          </p:nvPr>
        </p:nvSpPr>
        <p:spPr>
          <a:xfrm>
            <a:off x="457200" y="152725"/>
            <a:ext cx="84159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RESEARCH GAP AND CHALLENGES</a:t>
            </a:r>
            <a:endParaRPr dirty="0"/>
          </a:p>
        </p:txBody>
      </p:sp>
      <p:sp>
        <p:nvSpPr>
          <p:cNvPr id="156" name="Google Shape;156;g24163559ff3_0_30"/>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457200" lvl="0" indent="-342900" algn="just" rtl="0">
              <a:spcBef>
                <a:spcPts val="360"/>
              </a:spcBef>
              <a:spcAft>
                <a:spcPts val="0"/>
              </a:spcAft>
              <a:buSzPts val="1800"/>
              <a:buChar char="❖"/>
            </a:pPr>
            <a:r>
              <a:rPr lang="en-US" dirty="0"/>
              <a:t>Automatic cleaning of dataset. </a:t>
            </a:r>
            <a:endParaRPr dirty="0"/>
          </a:p>
          <a:p>
            <a:pPr marL="457200" lvl="0" indent="0" algn="just" rtl="0">
              <a:lnSpc>
                <a:spcPct val="150000"/>
              </a:lnSpc>
              <a:spcBef>
                <a:spcPts val="600"/>
              </a:spcBef>
              <a:spcAft>
                <a:spcPts val="0"/>
              </a:spcAft>
              <a:buNone/>
            </a:pPr>
            <a:r>
              <a:rPr lang="en-US" dirty="0"/>
              <a:t>From the papers we have read, we noticed that implementation of data cleaning was not automatic. And was time consuming.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g24163559ff3_0_36"/>
          <p:cNvSpPr txBox="1">
            <a:spLocks noGrp="1"/>
          </p:cNvSpPr>
          <p:nvPr>
            <p:ph type="title"/>
          </p:nvPr>
        </p:nvSpPr>
        <p:spPr>
          <a:xfrm>
            <a:off x="457200" y="152725"/>
            <a:ext cx="81831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PROPOSED METHODOLOGY</a:t>
            </a:r>
            <a:endParaRPr/>
          </a:p>
        </p:txBody>
      </p:sp>
      <p:sp>
        <p:nvSpPr>
          <p:cNvPr id="163" name="Google Shape;163;g24163559ff3_0_36"/>
          <p:cNvSpPr txBox="1">
            <a:spLocks noGrp="1"/>
          </p:cNvSpPr>
          <p:nvPr>
            <p:ph type="body" idx="1"/>
          </p:nvPr>
        </p:nvSpPr>
        <p:spPr>
          <a:xfrm>
            <a:off x="457200" y="1752600"/>
            <a:ext cx="7620000" cy="4876200"/>
          </a:xfrm>
          <a:prstGeom prst="rect">
            <a:avLst/>
          </a:prstGeom>
        </p:spPr>
        <p:txBody>
          <a:bodyPr spcFirstLastPara="1" wrap="square" lIns="91425" tIns="45700" rIns="91425" bIns="45700" anchor="t" anchorCtr="0">
            <a:normAutofit lnSpcReduction="10000"/>
          </a:bodyPr>
          <a:lstStyle/>
          <a:p>
            <a:pPr marL="0" lvl="0" indent="0" algn="just" rtl="0">
              <a:lnSpc>
                <a:spcPct val="150000"/>
              </a:lnSpc>
              <a:spcBef>
                <a:spcPts val="0"/>
              </a:spcBef>
              <a:spcAft>
                <a:spcPts val="0"/>
              </a:spcAft>
              <a:buClr>
                <a:schemeClr val="dk1"/>
              </a:buClr>
              <a:buSzPts val="1100"/>
              <a:buFont typeface="Arial"/>
              <a:buNone/>
            </a:pPr>
            <a:r>
              <a:rPr lang="en-US"/>
              <a:t>The frontend of the website is created using ReactJS and for backend Python (Flask) is used. </a:t>
            </a:r>
            <a:endParaRPr/>
          </a:p>
          <a:p>
            <a:pPr marL="0" lvl="0" indent="0" algn="just" rtl="0">
              <a:lnSpc>
                <a:spcPct val="150000"/>
              </a:lnSpc>
              <a:spcBef>
                <a:spcPts val="1000"/>
              </a:spcBef>
              <a:spcAft>
                <a:spcPts val="0"/>
              </a:spcAft>
              <a:buClr>
                <a:schemeClr val="dk1"/>
              </a:buClr>
              <a:buSzPts val="1100"/>
              <a:buFont typeface="Arial"/>
              <a:buNone/>
            </a:pPr>
            <a:r>
              <a:rPr lang="en-US"/>
              <a:t>To clean the dataset:</a:t>
            </a:r>
            <a:endParaRPr/>
          </a:p>
          <a:p>
            <a:pPr marL="0" lvl="0" indent="0" algn="just" rtl="0">
              <a:lnSpc>
                <a:spcPct val="150000"/>
              </a:lnSpc>
              <a:spcBef>
                <a:spcPts val="1000"/>
              </a:spcBef>
              <a:spcAft>
                <a:spcPts val="0"/>
              </a:spcAft>
              <a:buClr>
                <a:schemeClr val="dk1"/>
              </a:buClr>
              <a:buSzPts val="1100"/>
              <a:buFont typeface="Arial"/>
              <a:buNone/>
            </a:pPr>
            <a:r>
              <a:rPr lang="en-US"/>
              <a:t>1.Missing values are removed.</a:t>
            </a:r>
            <a:endParaRPr/>
          </a:p>
          <a:p>
            <a:pPr marL="0" lvl="0" indent="0" algn="just" rtl="0">
              <a:lnSpc>
                <a:spcPct val="150000"/>
              </a:lnSpc>
              <a:spcBef>
                <a:spcPts val="1000"/>
              </a:spcBef>
              <a:spcAft>
                <a:spcPts val="0"/>
              </a:spcAft>
              <a:buClr>
                <a:schemeClr val="dk1"/>
              </a:buClr>
              <a:buSzPts val="1100"/>
              <a:buFont typeface="Arial"/>
              <a:buNone/>
            </a:pPr>
            <a:r>
              <a:rPr lang="en-US"/>
              <a:t>2.Structural errors are fixed.</a:t>
            </a:r>
            <a:endParaRPr/>
          </a:p>
          <a:p>
            <a:pPr marL="0" lvl="0" indent="0" algn="just" rtl="0">
              <a:lnSpc>
                <a:spcPct val="150000"/>
              </a:lnSpc>
              <a:spcBef>
                <a:spcPts val="1000"/>
              </a:spcBef>
              <a:spcAft>
                <a:spcPts val="0"/>
              </a:spcAft>
              <a:buClr>
                <a:schemeClr val="dk1"/>
              </a:buClr>
              <a:buSzPts val="1100"/>
              <a:buFont typeface="Arial"/>
              <a:buNone/>
            </a:pPr>
            <a:r>
              <a:rPr lang="en-US"/>
              <a:t>3.Duplicate values are removed.</a:t>
            </a:r>
            <a:endParaRPr/>
          </a:p>
          <a:p>
            <a:pPr marL="0" lvl="0" indent="0" algn="just" rtl="0">
              <a:lnSpc>
                <a:spcPct val="150000"/>
              </a:lnSpc>
              <a:spcBef>
                <a:spcPts val="1000"/>
              </a:spcBef>
              <a:spcAft>
                <a:spcPts val="0"/>
              </a:spcAft>
              <a:buClr>
                <a:schemeClr val="dk1"/>
              </a:buClr>
              <a:buSzPts val="1100"/>
              <a:buFont typeface="Arial"/>
              <a:buNone/>
            </a:pPr>
            <a:r>
              <a:rPr lang="en-US"/>
              <a:t>4.Textual values are encoded.</a:t>
            </a:r>
            <a:endParaRPr/>
          </a:p>
          <a:p>
            <a:pPr marL="0" lvl="0" indent="0" algn="just" rtl="0">
              <a:lnSpc>
                <a:spcPct val="150000"/>
              </a:lnSpc>
              <a:spcBef>
                <a:spcPts val="1000"/>
              </a:spcBef>
              <a:spcAft>
                <a:spcPts val="0"/>
              </a:spcAft>
              <a:buClr>
                <a:schemeClr val="dk1"/>
              </a:buClr>
              <a:buSzPts val="1100"/>
              <a:buFont typeface="Arial"/>
              <a:buNone/>
            </a:pPr>
            <a:r>
              <a:rPr lang="en-US"/>
              <a:t>5.Feature selection is performed.</a:t>
            </a:r>
            <a:endParaRPr/>
          </a:p>
          <a:p>
            <a:pPr marL="0" lvl="0" indent="0" algn="just" rtl="0">
              <a:lnSpc>
                <a:spcPct val="150000"/>
              </a:lnSpc>
              <a:spcBef>
                <a:spcPts val="1000"/>
              </a:spcBef>
              <a:spcAft>
                <a:spcPts val="1000"/>
              </a:spcAft>
              <a:buClr>
                <a:schemeClr val="dk1"/>
              </a:buClr>
              <a:buSzPts val="1100"/>
              <a:buFont typeface="Arial"/>
              <a:buNone/>
            </a:pPr>
            <a:r>
              <a:rPr lang="en-US"/>
              <a:t>6.Outliers are removed.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4163559ff3_0_54"/>
          <p:cNvSpPr txBox="1"/>
          <p:nvPr/>
        </p:nvSpPr>
        <p:spPr>
          <a:xfrm>
            <a:off x="1937600" y="6394350"/>
            <a:ext cx="5723700" cy="400200"/>
          </a:xfrm>
          <a:prstGeom prst="rect">
            <a:avLst/>
          </a:prstGeom>
          <a:noFill/>
          <a:ln>
            <a:noFill/>
          </a:ln>
        </p:spPr>
        <p:txBody>
          <a:bodyPr spcFirstLastPara="1" wrap="square" lIns="91425" tIns="91425" rIns="91425" bIns="91425" anchor="t" anchorCtr="0">
            <a:spAutoFit/>
          </a:bodyPr>
          <a:lstStyle/>
          <a:p>
            <a:pPr marL="1828800" lvl="0" indent="457200" algn="l" rtl="0">
              <a:spcBef>
                <a:spcPts val="0"/>
              </a:spcBef>
              <a:spcAft>
                <a:spcPts val="0"/>
              </a:spcAft>
              <a:buNone/>
            </a:pPr>
            <a:r>
              <a:rPr lang="en-US" b="1"/>
              <a:t>Fig. 1</a:t>
            </a:r>
            <a:endParaRPr b="1"/>
          </a:p>
        </p:txBody>
      </p:sp>
      <p:sp>
        <p:nvSpPr>
          <p:cNvPr id="170" name="Google Shape;170;g24163559ff3_0_54"/>
          <p:cNvSpPr txBox="1"/>
          <p:nvPr/>
        </p:nvSpPr>
        <p:spPr>
          <a:xfrm>
            <a:off x="0" y="0"/>
            <a:ext cx="8896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dk2"/>
                </a:solidFill>
                <a:latin typeface="Arial Black"/>
                <a:ea typeface="Arial Black"/>
                <a:cs typeface="Arial Black"/>
                <a:sym typeface="Arial Black"/>
              </a:rPr>
              <a:t>PROPOSED METHODOLOGY(CONTD)</a:t>
            </a:r>
            <a:endParaRPr sz="3400">
              <a:solidFill>
                <a:schemeClr val="dk2"/>
              </a:solidFill>
              <a:latin typeface="Arial Black"/>
              <a:ea typeface="Arial Black"/>
              <a:cs typeface="Arial Black"/>
              <a:sym typeface="Arial Black"/>
            </a:endParaRPr>
          </a:p>
          <a:p>
            <a:pPr marL="0" lvl="0" indent="0" algn="l" rtl="0">
              <a:spcBef>
                <a:spcPts val="0"/>
              </a:spcBef>
              <a:spcAft>
                <a:spcPts val="0"/>
              </a:spcAft>
              <a:buNone/>
            </a:pPr>
            <a:endParaRPr sz="3600">
              <a:solidFill>
                <a:schemeClr val="dk2"/>
              </a:solidFill>
              <a:latin typeface="Arial Black"/>
              <a:ea typeface="Arial Black"/>
              <a:cs typeface="Arial Black"/>
              <a:sym typeface="Arial Black"/>
            </a:endParaRPr>
          </a:p>
        </p:txBody>
      </p:sp>
      <p:pic>
        <p:nvPicPr>
          <p:cNvPr id="171" name="Google Shape;171;g24163559ff3_0_54"/>
          <p:cNvPicPr preferRelativeResize="0"/>
          <p:nvPr/>
        </p:nvPicPr>
        <p:blipFill>
          <a:blip r:embed="rId3">
            <a:alphaModFix/>
          </a:blip>
          <a:stretch>
            <a:fillRect/>
          </a:stretch>
        </p:blipFill>
        <p:spPr>
          <a:xfrm>
            <a:off x="1015550" y="618100"/>
            <a:ext cx="7567799" cy="5891849"/>
          </a:xfrm>
          <a:prstGeom prst="rect">
            <a:avLst/>
          </a:prstGeom>
          <a:noFill/>
          <a:ln>
            <a:noFill/>
          </a:ln>
        </p:spPr>
      </p:pic>
      <p:sp>
        <p:nvSpPr>
          <p:cNvPr id="2" name="Rectangle 1">
            <a:extLst>
              <a:ext uri="{FF2B5EF4-FFF2-40B4-BE49-F238E27FC236}">
                <a16:creationId xmlns:a16="http://schemas.microsoft.com/office/drawing/2014/main" id="{46EA119E-3F55-F11C-2719-580C7DD8C396}"/>
              </a:ext>
            </a:extLst>
          </p:cNvPr>
          <p:cNvSpPr/>
          <p:nvPr/>
        </p:nvSpPr>
        <p:spPr>
          <a:xfrm>
            <a:off x="4483510" y="5437237"/>
            <a:ext cx="747252" cy="1868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LIERS</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530a77878a_0_0"/>
          <p:cNvSpPr txBox="1">
            <a:spLocks noGrp="1"/>
          </p:cNvSpPr>
          <p:nvPr>
            <p:ph type="title"/>
          </p:nvPr>
        </p:nvSpPr>
        <p:spPr>
          <a:xfrm>
            <a:off x="457200" y="152721"/>
            <a:ext cx="5791200" cy="673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IMPLEMENTATION</a:t>
            </a:r>
            <a:endParaRPr/>
          </a:p>
        </p:txBody>
      </p:sp>
      <p:sp>
        <p:nvSpPr>
          <p:cNvPr id="178" name="Google Shape;178;g2530a77878a_0_0"/>
          <p:cNvSpPr txBox="1">
            <a:spLocks noGrp="1"/>
          </p:cNvSpPr>
          <p:nvPr>
            <p:ph type="body" idx="1"/>
          </p:nvPr>
        </p:nvSpPr>
        <p:spPr>
          <a:xfrm>
            <a:off x="457200" y="1076700"/>
            <a:ext cx="8211900" cy="5703300"/>
          </a:xfrm>
          <a:prstGeom prst="rect">
            <a:avLst/>
          </a:prstGeom>
        </p:spPr>
        <p:txBody>
          <a:bodyPr spcFirstLastPara="1" wrap="square" lIns="91425" tIns="45700" rIns="91425" bIns="45700" anchor="t" anchorCtr="0">
            <a:normAutofit lnSpcReduction="10000"/>
          </a:bodyPr>
          <a:lstStyle/>
          <a:p>
            <a:pPr marL="0" lvl="0" indent="0" algn="just" rtl="0">
              <a:spcBef>
                <a:spcPts val="360"/>
              </a:spcBef>
              <a:spcAft>
                <a:spcPts val="0"/>
              </a:spcAft>
              <a:buNone/>
            </a:pPr>
            <a:r>
              <a:rPr lang="en-US">
                <a:highlight>
                  <a:srgbClr val="F9F9F9"/>
                </a:highlight>
              </a:rPr>
              <a:t>We are using Python(FLASK) and React Js for implementing this project :</a:t>
            </a:r>
            <a:endParaRPr>
              <a:highlight>
                <a:srgbClr val="F9F9F9"/>
              </a:highlight>
            </a:endParaRPr>
          </a:p>
          <a:p>
            <a:pPr marL="0" lvl="0" indent="0" algn="just" rtl="0">
              <a:spcBef>
                <a:spcPts val="600"/>
              </a:spcBef>
              <a:spcAft>
                <a:spcPts val="0"/>
              </a:spcAft>
              <a:buNone/>
            </a:pPr>
            <a:endParaRPr>
              <a:highlight>
                <a:srgbClr val="F9F9F9"/>
              </a:highlight>
            </a:endParaRPr>
          </a:p>
          <a:p>
            <a:pPr marL="0" lvl="0" indent="0" algn="just" rtl="0">
              <a:spcBef>
                <a:spcPts val="600"/>
              </a:spcBef>
              <a:spcAft>
                <a:spcPts val="0"/>
              </a:spcAft>
              <a:buNone/>
            </a:pPr>
            <a:r>
              <a:rPr lang="en-US" u="sng">
                <a:highlight>
                  <a:srgbClr val="F9F9F9"/>
                </a:highlight>
              </a:rPr>
              <a:t>Python</a:t>
            </a:r>
            <a:r>
              <a:rPr lang="en-US">
                <a:highlight>
                  <a:srgbClr val="F9F9F9"/>
                </a:highlight>
              </a:rPr>
              <a:t>:</a:t>
            </a:r>
            <a:endParaRPr>
              <a:highlight>
                <a:srgbClr val="F9F9F9"/>
              </a:highlight>
            </a:endParaRPr>
          </a:p>
          <a:p>
            <a:pPr marL="0" lvl="0" indent="0" algn="just" rtl="0">
              <a:lnSpc>
                <a:spcPct val="115000"/>
              </a:lnSpc>
              <a:spcBef>
                <a:spcPts val="600"/>
              </a:spcBef>
              <a:spcAft>
                <a:spcPts val="0"/>
              </a:spcAft>
              <a:buNone/>
            </a:pPr>
            <a:r>
              <a:rPr lang="en-US">
                <a:highlight>
                  <a:srgbClr val="F9F9F9"/>
                </a:highlight>
              </a:rPr>
              <a:t>Python is an interpreted, object-oriented, high-level programming language. Its high-level built in data structures, combined with dynamic typing.</a:t>
            </a:r>
            <a:endParaRPr>
              <a:highlight>
                <a:srgbClr val="F9F9F9"/>
              </a:highlight>
            </a:endParaRPr>
          </a:p>
          <a:p>
            <a:pPr marL="0" lvl="0" indent="0" algn="just" rtl="0">
              <a:lnSpc>
                <a:spcPct val="115000"/>
              </a:lnSpc>
              <a:spcBef>
                <a:spcPts val="600"/>
              </a:spcBef>
              <a:spcAft>
                <a:spcPts val="0"/>
              </a:spcAft>
              <a:buNone/>
            </a:pPr>
            <a:r>
              <a:rPr lang="en-US">
                <a:highlight>
                  <a:srgbClr val="FFFFFF"/>
                </a:highlight>
              </a:rPr>
              <a:t>Flask is a web framework, it’s a Python module that lets you develop web applications easily.</a:t>
            </a:r>
            <a:endParaRPr sz="1800">
              <a:solidFill>
                <a:srgbClr val="666666"/>
              </a:solidFill>
              <a:highlight>
                <a:srgbClr val="F9F9F9"/>
              </a:highlight>
            </a:endParaRPr>
          </a:p>
          <a:p>
            <a:pPr marL="0" lvl="0" indent="0" algn="just" rtl="0">
              <a:spcBef>
                <a:spcPts val="600"/>
              </a:spcBef>
              <a:spcAft>
                <a:spcPts val="0"/>
              </a:spcAft>
              <a:buClr>
                <a:schemeClr val="dk1"/>
              </a:buClr>
              <a:buSzPts val="1100"/>
              <a:buFont typeface="Arial"/>
              <a:buNone/>
            </a:pPr>
            <a:r>
              <a:rPr lang="en-US" u="sng">
                <a:solidFill>
                  <a:srgbClr val="333333"/>
                </a:solidFill>
                <a:highlight>
                  <a:schemeClr val="lt1"/>
                </a:highlight>
              </a:rPr>
              <a:t>REACT JS</a:t>
            </a:r>
            <a:r>
              <a:rPr lang="en-US">
                <a:solidFill>
                  <a:srgbClr val="333333"/>
                </a:solidFill>
                <a:highlight>
                  <a:schemeClr val="lt1"/>
                </a:highlight>
              </a:rPr>
              <a:t>:</a:t>
            </a:r>
            <a:endParaRPr>
              <a:solidFill>
                <a:srgbClr val="333333"/>
              </a:solidFill>
              <a:highlight>
                <a:schemeClr val="lt1"/>
              </a:highlight>
            </a:endParaRPr>
          </a:p>
          <a:p>
            <a:pPr marL="0" lvl="0" indent="0" algn="just" rtl="0">
              <a:lnSpc>
                <a:spcPct val="115000"/>
              </a:lnSpc>
              <a:spcBef>
                <a:spcPts val="600"/>
              </a:spcBef>
              <a:spcAft>
                <a:spcPts val="600"/>
              </a:spcAft>
              <a:buClr>
                <a:schemeClr val="dk1"/>
              </a:buClr>
              <a:buSzPts val="1100"/>
              <a:buFont typeface="Arial"/>
              <a:buNone/>
            </a:pPr>
            <a:r>
              <a:rPr lang="en-US">
                <a:highlight>
                  <a:schemeClr val="lt1"/>
                </a:highlight>
              </a:rPr>
              <a:t>ReactJS is a declarative, efficient, and flexible JavaScript library for building reusable UI components. It is an open-source, component-based front end library which is responsible only for the view layer of the application. It was initially developed and maintained by Facebook and later used in its products like WhatsApp &amp; Instagram</a:t>
            </a:r>
            <a:r>
              <a:rPr lang="en-US" sz="1200" b="0">
                <a:highlight>
                  <a:schemeClr val="lt1"/>
                </a:highlight>
              </a:rPr>
              <a:t>.</a:t>
            </a:r>
            <a:endParaRPr b="0">
              <a:solidFill>
                <a:srgbClr val="666666"/>
              </a:solidFill>
              <a:highlight>
                <a:srgbClr val="F9F9F9"/>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53467f3e8e_1_8"/>
          <p:cNvSpPr txBox="1">
            <a:spLocks noGrp="1"/>
          </p:cNvSpPr>
          <p:nvPr>
            <p:ph type="title"/>
          </p:nvPr>
        </p:nvSpPr>
        <p:spPr>
          <a:xfrm>
            <a:off x="457200" y="152725"/>
            <a:ext cx="82947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IMPLEMENTATION(CONTD)</a:t>
            </a:r>
            <a:endParaRPr/>
          </a:p>
        </p:txBody>
      </p:sp>
      <p:sp>
        <p:nvSpPr>
          <p:cNvPr id="185" name="Google Shape;185;g253467f3e8e_1_8"/>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lnSpc>
                <a:spcPct val="115000"/>
              </a:lnSpc>
              <a:spcBef>
                <a:spcPts val="360"/>
              </a:spcBef>
              <a:spcAft>
                <a:spcPts val="0"/>
              </a:spcAft>
              <a:buNone/>
            </a:pPr>
            <a:r>
              <a:rPr lang="en-US">
                <a:highlight>
                  <a:srgbClr val="FFFFFF"/>
                </a:highlight>
              </a:rPr>
              <a:t>To implement the process of automated cleaning of dataset,The following steps are performed:</a:t>
            </a:r>
            <a:endParaRPr>
              <a:highlight>
                <a:srgbClr val="FFFFFF"/>
              </a:highlight>
            </a:endParaRPr>
          </a:p>
          <a:p>
            <a:pPr marL="0" lvl="0" indent="0" algn="just" rtl="0">
              <a:lnSpc>
                <a:spcPct val="115000"/>
              </a:lnSpc>
              <a:spcBef>
                <a:spcPts val="600"/>
              </a:spcBef>
              <a:spcAft>
                <a:spcPts val="0"/>
              </a:spcAft>
              <a:buNone/>
            </a:pPr>
            <a:endParaRPr>
              <a:highlight>
                <a:srgbClr val="FFFFFF"/>
              </a:highlight>
            </a:endParaRPr>
          </a:p>
          <a:p>
            <a:pPr marL="0" lvl="0" indent="0" algn="just" rtl="0">
              <a:spcBef>
                <a:spcPts val="600"/>
              </a:spcBef>
              <a:spcAft>
                <a:spcPts val="0"/>
              </a:spcAft>
              <a:buNone/>
            </a:pPr>
            <a:r>
              <a:rPr lang="en-US">
                <a:highlight>
                  <a:srgbClr val="FFFFFF"/>
                </a:highlight>
              </a:rPr>
              <a:t>1.</a:t>
            </a:r>
            <a:r>
              <a:rPr lang="en-US">
                <a:solidFill>
                  <a:srgbClr val="980000"/>
                </a:solidFill>
                <a:highlight>
                  <a:srgbClr val="FFFFFF"/>
                </a:highlight>
              </a:rPr>
              <a:t>Removing missing values</a:t>
            </a:r>
            <a:r>
              <a:rPr lang="en-US">
                <a:highlight>
                  <a:srgbClr val="FFFFFF"/>
                </a:highlight>
              </a:rPr>
              <a:t>:</a:t>
            </a:r>
            <a:r>
              <a:rPr lang="en-US" sz="1800">
                <a:highlight>
                  <a:srgbClr val="FFFFFF"/>
                </a:highlight>
              </a:rPr>
              <a:t> First the columns with multiple null values are removed.Then the rows with null values are removed.</a:t>
            </a:r>
            <a:endParaRPr sz="1800">
              <a:highlight>
                <a:srgbClr val="FFFFFF"/>
              </a:highlight>
            </a:endParaRPr>
          </a:p>
          <a:p>
            <a:pPr marL="0" lvl="0" indent="0" algn="just" rtl="0">
              <a:spcBef>
                <a:spcPts val="600"/>
              </a:spcBef>
              <a:spcAft>
                <a:spcPts val="0"/>
              </a:spcAft>
              <a:buNone/>
            </a:pPr>
            <a:endParaRPr sz="1800">
              <a:highlight>
                <a:srgbClr val="FFFFFF"/>
              </a:highlight>
            </a:endParaRPr>
          </a:p>
          <a:p>
            <a:pPr marL="0" lvl="0" indent="0" algn="just" rtl="0">
              <a:spcBef>
                <a:spcPts val="600"/>
              </a:spcBef>
              <a:spcAft>
                <a:spcPts val="0"/>
              </a:spcAft>
              <a:buNone/>
            </a:pPr>
            <a:r>
              <a:rPr lang="en-US">
                <a:highlight>
                  <a:srgbClr val="FFFFFF"/>
                </a:highlight>
              </a:rPr>
              <a:t>2.</a:t>
            </a:r>
            <a:r>
              <a:rPr lang="en-US">
                <a:solidFill>
                  <a:srgbClr val="980000"/>
                </a:solidFill>
                <a:highlight>
                  <a:srgbClr val="FFFFFF"/>
                </a:highlight>
              </a:rPr>
              <a:t>Removing duplicates</a:t>
            </a:r>
            <a:r>
              <a:rPr lang="en-US">
                <a:highlight>
                  <a:srgbClr val="FFFFFF"/>
                </a:highlight>
              </a:rPr>
              <a:t>: </a:t>
            </a:r>
            <a:r>
              <a:rPr lang="en-US" sz="1800">
                <a:highlight>
                  <a:srgbClr val="FFFFFF"/>
                </a:highlight>
              </a:rPr>
              <a:t>The rows which are repeated are deleted.</a:t>
            </a:r>
            <a:endParaRPr sz="1800">
              <a:highlight>
                <a:srgbClr val="FFFFFF"/>
              </a:highlight>
            </a:endParaRPr>
          </a:p>
          <a:p>
            <a:pPr marL="0" lvl="0" indent="0" algn="just" rtl="0">
              <a:spcBef>
                <a:spcPts val="600"/>
              </a:spcBef>
              <a:spcAft>
                <a:spcPts val="0"/>
              </a:spcAft>
              <a:buNone/>
            </a:pPr>
            <a:endParaRPr sz="1800">
              <a:highlight>
                <a:srgbClr val="FFFFFF"/>
              </a:highlight>
            </a:endParaRPr>
          </a:p>
          <a:p>
            <a:pPr marL="0" lvl="0" indent="0" algn="just" rtl="0">
              <a:spcBef>
                <a:spcPts val="600"/>
              </a:spcBef>
              <a:spcAft>
                <a:spcPts val="0"/>
              </a:spcAft>
              <a:buNone/>
            </a:pPr>
            <a:r>
              <a:rPr lang="en-US">
                <a:highlight>
                  <a:srgbClr val="FFFFFF"/>
                </a:highlight>
              </a:rPr>
              <a:t>3.</a:t>
            </a:r>
            <a:r>
              <a:rPr lang="en-US">
                <a:solidFill>
                  <a:srgbClr val="980000"/>
                </a:solidFill>
                <a:highlight>
                  <a:srgbClr val="FFFFFF"/>
                </a:highlight>
              </a:rPr>
              <a:t>Uniques columns</a:t>
            </a:r>
            <a:r>
              <a:rPr lang="en-US">
                <a:highlight>
                  <a:srgbClr val="FFFFFF"/>
                </a:highlight>
              </a:rPr>
              <a:t>: T</a:t>
            </a:r>
            <a:r>
              <a:rPr lang="en-US" sz="1800">
                <a:highlight>
                  <a:srgbClr val="FFFFFF"/>
                </a:highlight>
              </a:rPr>
              <a:t>he columns with multiple unique values as well as the columns with very few unique values are removed.</a:t>
            </a:r>
            <a:endParaRPr sz="1800">
              <a:highlight>
                <a:srgbClr val="FFFFFF"/>
              </a:highlight>
            </a:endParaRPr>
          </a:p>
          <a:p>
            <a:pPr marL="0" lvl="0" indent="0" algn="just" rtl="0">
              <a:spcBef>
                <a:spcPts val="600"/>
              </a:spcBef>
              <a:spcAft>
                <a:spcPts val="0"/>
              </a:spcAft>
              <a:buNone/>
            </a:pPr>
            <a:endParaRPr sz="1800">
              <a:highlight>
                <a:srgbClr val="FFFFFF"/>
              </a:highlight>
            </a:endParaRPr>
          </a:p>
          <a:p>
            <a:pPr marL="0" lvl="0" indent="0" algn="just" rtl="0">
              <a:spcBef>
                <a:spcPts val="600"/>
              </a:spcBef>
              <a:spcAft>
                <a:spcPts val="600"/>
              </a:spcAft>
              <a:buNone/>
            </a:pPr>
            <a:endParaRPr>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5345e5a53e_1_0"/>
          <p:cNvSpPr txBox="1">
            <a:spLocks noGrp="1"/>
          </p:cNvSpPr>
          <p:nvPr>
            <p:ph type="title"/>
          </p:nvPr>
        </p:nvSpPr>
        <p:spPr>
          <a:xfrm>
            <a:off x="457200" y="152725"/>
            <a:ext cx="75024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IMPLEMENTATION(CONTD)</a:t>
            </a:r>
            <a:endParaRPr/>
          </a:p>
        </p:txBody>
      </p:sp>
      <p:sp>
        <p:nvSpPr>
          <p:cNvPr id="192" name="Google Shape;192;g25345e5a53e_1_0"/>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spcBef>
                <a:spcPts val="360"/>
              </a:spcBef>
              <a:spcAft>
                <a:spcPts val="0"/>
              </a:spcAft>
              <a:buNone/>
            </a:pPr>
            <a:r>
              <a:rPr lang="en-US">
                <a:highlight>
                  <a:schemeClr val="lt1"/>
                </a:highlight>
              </a:rPr>
              <a:t>4.</a:t>
            </a:r>
            <a:r>
              <a:rPr lang="en-US">
                <a:solidFill>
                  <a:srgbClr val="980000"/>
                </a:solidFill>
                <a:highlight>
                  <a:schemeClr val="lt1"/>
                </a:highlight>
              </a:rPr>
              <a:t>Feature importance</a:t>
            </a:r>
            <a:r>
              <a:rPr lang="en-US">
                <a:highlight>
                  <a:schemeClr val="lt1"/>
                </a:highlight>
              </a:rPr>
              <a:t>: </a:t>
            </a:r>
            <a:r>
              <a:rPr lang="en-US" sz="1900">
                <a:highlight>
                  <a:schemeClr val="lt1"/>
                </a:highlight>
              </a:rPr>
              <a:t>First the textual data is converted into </a:t>
            </a:r>
            <a:endParaRPr sz="1900">
              <a:highlight>
                <a:schemeClr val="lt1"/>
              </a:highlight>
            </a:endParaRPr>
          </a:p>
          <a:p>
            <a:pPr marL="0" lvl="0" indent="0" algn="just" rtl="0">
              <a:spcBef>
                <a:spcPts val="600"/>
              </a:spcBef>
              <a:spcAft>
                <a:spcPts val="0"/>
              </a:spcAft>
              <a:buNone/>
            </a:pPr>
            <a:r>
              <a:rPr lang="en-US" sz="1900">
                <a:highlight>
                  <a:schemeClr val="lt1"/>
                </a:highlight>
              </a:rPr>
              <a:t>numbers using Integer Encoding. </a:t>
            </a:r>
            <a:endParaRPr sz="1900">
              <a:highlight>
                <a:schemeClr val="lt1"/>
              </a:highlight>
            </a:endParaRPr>
          </a:p>
          <a:p>
            <a:pPr marL="0" lvl="0" indent="0" algn="just" rtl="0">
              <a:lnSpc>
                <a:spcPct val="115000"/>
              </a:lnSpc>
              <a:spcBef>
                <a:spcPts val="600"/>
              </a:spcBef>
              <a:spcAft>
                <a:spcPts val="0"/>
              </a:spcAft>
              <a:buClr>
                <a:schemeClr val="dk1"/>
              </a:buClr>
              <a:buSzPts val="1100"/>
              <a:buFont typeface="Arial"/>
              <a:buNone/>
            </a:pPr>
            <a:r>
              <a:rPr lang="en-US" sz="1800">
                <a:highlight>
                  <a:schemeClr val="lt1"/>
                </a:highlight>
              </a:rPr>
              <a:t>Feature importance of each feature is found by using ExtraTreesClassifier. Then the columns with lesser importance is removed.</a:t>
            </a:r>
            <a:r>
              <a:rPr lang="en-US">
                <a:highlight>
                  <a:schemeClr val="lt1"/>
                </a:highlight>
              </a:rPr>
              <a:t> </a:t>
            </a:r>
            <a:endParaRPr>
              <a:highlight>
                <a:schemeClr val="lt1"/>
              </a:highlight>
            </a:endParaRPr>
          </a:p>
          <a:p>
            <a:pPr marL="0" lvl="0" indent="0" algn="l" rtl="0">
              <a:spcBef>
                <a:spcPts val="600"/>
              </a:spcBef>
              <a:spcAft>
                <a:spcPts val="0"/>
              </a:spcAft>
              <a:buNone/>
            </a:pPr>
            <a:endParaRPr/>
          </a:p>
          <a:p>
            <a:pPr marL="0" lvl="0" indent="0" algn="l" rtl="0">
              <a:spcBef>
                <a:spcPts val="600"/>
              </a:spcBef>
              <a:spcAft>
                <a:spcPts val="600"/>
              </a:spcAft>
              <a:buNone/>
            </a:pPr>
            <a:r>
              <a:rPr lang="en-US"/>
              <a:t>5.</a:t>
            </a:r>
            <a:r>
              <a:rPr lang="en-US">
                <a:solidFill>
                  <a:srgbClr val="980000"/>
                </a:solidFill>
              </a:rPr>
              <a:t>Remove Outliers</a:t>
            </a:r>
            <a:r>
              <a:rPr lang="en-US"/>
              <a:t>:Outliers in the dataset is removed using the z-score.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530a77878a_0_6"/>
          <p:cNvSpPr txBox="1">
            <a:spLocks noGrp="1"/>
          </p:cNvSpPr>
          <p:nvPr>
            <p:ph type="title"/>
          </p:nvPr>
        </p:nvSpPr>
        <p:spPr>
          <a:xfrm>
            <a:off x="457200" y="-7"/>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RESULTS</a:t>
            </a:r>
            <a:endParaRPr/>
          </a:p>
        </p:txBody>
      </p:sp>
      <p:sp>
        <p:nvSpPr>
          <p:cNvPr id="199" name="Google Shape;199;g2530a77878a_0_6"/>
          <p:cNvSpPr/>
          <p:nvPr/>
        </p:nvSpPr>
        <p:spPr>
          <a:xfrm>
            <a:off x="4099525" y="3429000"/>
            <a:ext cx="283800" cy="750600"/>
          </a:xfrm>
          <a:prstGeom prst="down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200" name="Google Shape;200;g2530a77878a_0_6"/>
          <p:cNvPicPr preferRelativeResize="0"/>
          <p:nvPr/>
        </p:nvPicPr>
        <p:blipFill rotWithShape="1">
          <a:blip r:embed="rId3">
            <a:alphaModFix/>
          </a:blip>
          <a:srcRect r="37601"/>
          <a:stretch/>
        </p:blipFill>
        <p:spPr>
          <a:xfrm>
            <a:off x="265475" y="1833025"/>
            <a:ext cx="8188201" cy="1480725"/>
          </a:xfrm>
          <a:prstGeom prst="rect">
            <a:avLst/>
          </a:prstGeom>
          <a:noFill/>
          <a:ln>
            <a:noFill/>
          </a:ln>
        </p:spPr>
      </p:pic>
      <p:pic>
        <p:nvPicPr>
          <p:cNvPr id="201" name="Google Shape;201;g2530a77878a_0_6"/>
          <p:cNvPicPr preferRelativeResize="0"/>
          <p:nvPr/>
        </p:nvPicPr>
        <p:blipFill>
          <a:blip r:embed="rId4">
            <a:alphaModFix/>
          </a:blip>
          <a:stretch>
            <a:fillRect/>
          </a:stretch>
        </p:blipFill>
        <p:spPr>
          <a:xfrm>
            <a:off x="85150" y="4294850"/>
            <a:ext cx="8839199" cy="2096890"/>
          </a:xfrm>
          <a:prstGeom prst="rect">
            <a:avLst/>
          </a:prstGeom>
          <a:noFill/>
          <a:ln>
            <a:noFill/>
          </a:ln>
        </p:spPr>
      </p:pic>
      <p:sp>
        <p:nvSpPr>
          <p:cNvPr id="202" name="Google Shape;202;g2530a77878a_0_6"/>
          <p:cNvSpPr txBox="1"/>
          <p:nvPr/>
        </p:nvSpPr>
        <p:spPr>
          <a:xfrm>
            <a:off x="6524525" y="3864700"/>
            <a:ext cx="2474400" cy="48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50">
                <a:solidFill>
                  <a:schemeClr val="dk1"/>
                </a:solidFill>
                <a:highlight>
                  <a:srgbClr val="FFFFFF"/>
                </a:highlight>
              </a:rPr>
              <a:t>(627648, 10)</a:t>
            </a:r>
            <a:endParaRPr sz="2300"/>
          </a:p>
        </p:txBody>
      </p:sp>
      <p:sp>
        <p:nvSpPr>
          <p:cNvPr id="203" name="Google Shape;203;g2530a77878a_0_6"/>
          <p:cNvSpPr txBox="1"/>
          <p:nvPr/>
        </p:nvSpPr>
        <p:spPr>
          <a:xfrm>
            <a:off x="6618650" y="1363525"/>
            <a:ext cx="1909500" cy="4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50">
                <a:solidFill>
                  <a:schemeClr val="dk1"/>
                </a:solidFill>
                <a:highlight>
                  <a:srgbClr val="FFFFFF"/>
                </a:highlight>
              </a:rPr>
              <a:t>(693071, 57)</a:t>
            </a:r>
            <a:endParaRPr sz="3150"/>
          </a:p>
        </p:txBody>
      </p:sp>
      <p:sp>
        <p:nvSpPr>
          <p:cNvPr id="204" name="Google Shape;204;g2530a77878a_0_6"/>
          <p:cNvSpPr txBox="1"/>
          <p:nvPr/>
        </p:nvSpPr>
        <p:spPr>
          <a:xfrm>
            <a:off x="4572000" y="6381175"/>
            <a:ext cx="48249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50"/>
              <a:t>r2_score after cleaning: 0.815029960</a:t>
            </a:r>
            <a:endParaRPr sz="18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base">
                                        <p:cTn id="7" dur="1000"/>
                                        <p:tgtEl>
                                          <p:spTgt spid="1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42b9b1dcc3_0_10"/>
          <p:cNvSpPr txBox="1">
            <a:spLocks noGrp="1"/>
          </p:cNvSpPr>
          <p:nvPr>
            <p:ph type="title"/>
          </p:nvPr>
        </p:nvSpPr>
        <p:spPr>
          <a:xfrm>
            <a:off x="297925" y="152725"/>
            <a:ext cx="8583600" cy="708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SNIPPET OF THE WEBSITE </a:t>
            </a:r>
            <a:endParaRPr/>
          </a:p>
        </p:txBody>
      </p:sp>
      <p:pic>
        <p:nvPicPr>
          <p:cNvPr id="211" name="Google Shape;211;g242b9b1dcc3_0_10"/>
          <p:cNvPicPr preferRelativeResize="0"/>
          <p:nvPr/>
        </p:nvPicPr>
        <p:blipFill>
          <a:blip r:embed="rId3">
            <a:alphaModFix/>
          </a:blip>
          <a:stretch>
            <a:fillRect/>
          </a:stretch>
        </p:blipFill>
        <p:spPr>
          <a:xfrm>
            <a:off x="0" y="1389950"/>
            <a:ext cx="9144000" cy="44386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25345e5a53e_1_7"/>
          <p:cNvPicPr preferRelativeResize="0"/>
          <p:nvPr/>
        </p:nvPicPr>
        <p:blipFill>
          <a:blip r:embed="rId3">
            <a:alphaModFix/>
          </a:blip>
          <a:stretch>
            <a:fillRect/>
          </a:stretch>
        </p:blipFill>
        <p:spPr>
          <a:xfrm>
            <a:off x="0" y="1348725"/>
            <a:ext cx="9075077" cy="445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530a77878a_0_12"/>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CONCLUSION AND FUTURE WORK</a:t>
            </a:r>
            <a:endParaRPr/>
          </a:p>
        </p:txBody>
      </p:sp>
      <p:sp>
        <p:nvSpPr>
          <p:cNvPr id="224" name="Google Shape;224;g2530a77878a_0_12"/>
          <p:cNvSpPr txBox="1">
            <a:spLocks noGrp="1"/>
          </p:cNvSpPr>
          <p:nvPr>
            <p:ph type="body" idx="1"/>
          </p:nvPr>
        </p:nvSpPr>
        <p:spPr>
          <a:xfrm>
            <a:off x="457200" y="1954300"/>
            <a:ext cx="7620000" cy="4373700"/>
          </a:xfrm>
          <a:prstGeom prst="rect">
            <a:avLst/>
          </a:prstGeom>
        </p:spPr>
        <p:txBody>
          <a:bodyPr spcFirstLastPara="1" wrap="square" lIns="91425" tIns="45700" rIns="91425" bIns="45700" anchor="t" anchorCtr="0">
            <a:normAutofit/>
          </a:bodyPr>
          <a:lstStyle/>
          <a:p>
            <a:pPr marL="457200" lvl="0" indent="0" algn="l" rtl="0">
              <a:spcBef>
                <a:spcPts val="360"/>
              </a:spcBef>
              <a:spcAft>
                <a:spcPts val="0"/>
              </a:spcAft>
              <a:buNone/>
            </a:pPr>
            <a:r>
              <a:rPr lang="en-US"/>
              <a:t>We conclude that we accomplished our objectives by reducing the time to clean the dataset and improving the quality of dataset with max r2_score possible.</a:t>
            </a:r>
            <a:endParaRPr/>
          </a:p>
          <a:p>
            <a:pPr marL="457200" lvl="0" indent="0" algn="l" rtl="0">
              <a:spcBef>
                <a:spcPts val="600"/>
              </a:spcBef>
              <a:spcAft>
                <a:spcPts val="0"/>
              </a:spcAft>
              <a:buNone/>
            </a:pPr>
            <a:endParaRPr/>
          </a:p>
          <a:p>
            <a:pPr marL="457200" lvl="0" indent="0" algn="l" rtl="0">
              <a:spcBef>
                <a:spcPts val="600"/>
              </a:spcBef>
              <a:spcAft>
                <a:spcPts val="0"/>
              </a:spcAft>
              <a:buNone/>
            </a:pPr>
            <a:r>
              <a:rPr lang="en-US"/>
              <a:t>The limitations of our project will be our challenge as the future work. They are:</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en-US"/>
              <a:t>Website cannot handle heavy datasets.</a:t>
            </a:r>
            <a:endParaRPr/>
          </a:p>
          <a:p>
            <a:pPr marL="457200" lvl="0" indent="-342900" algn="l" rtl="0">
              <a:spcBef>
                <a:spcPts val="0"/>
              </a:spcBef>
              <a:spcAft>
                <a:spcPts val="0"/>
              </a:spcAft>
              <a:buSzPts val="1800"/>
              <a:buChar char="●"/>
            </a:pPr>
            <a:r>
              <a:rPr lang="en-US"/>
              <a:t>Low webpage security.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Arial Black"/>
              <a:buNone/>
            </a:pPr>
            <a:r>
              <a:rPr lang="en-US"/>
              <a:t>CONTENT</a:t>
            </a:r>
            <a:br>
              <a:rPr lang="en-US"/>
            </a:br>
            <a:endParaRPr/>
          </a:p>
        </p:txBody>
      </p:sp>
      <p:sp>
        <p:nvSpPr>
          <p:cNvPr id="102" name="Google Shape;102;p2"/>
          <p:cNvSpPr txBox="1">
            <a:spLocks noGrp="1"/>
          </p:cNvSpPr>
          <p:nvPr>
            <p:ph type="body" idx="1"/>
          </p:nvPr>
        </p:nvSpPr>
        <p:spPr>
          <a:xfrm>
            <a:off x="457200" y="1524325"/>
            <a:ext cx="7620000" cy="4602000"/>
          </a:xfrm>
          <a:prstGeom prst="rect">
            <a:avLst/>
          </a:prstGeom>
          <a:noFill/>
          <a:ln>
            <a:noFill/>
          </a:ln>
        </p:spPr>
        <p:txBody>
          <a:bodyPr spcFirstLastPara="1" wrap="square" lIns="91425" tIns="45700" rIns="91425" bIns="45700" anchor="t" anchorCtr="0">
            <a:normAutofit lnSpcReduction="20000"/>
          </a:bodyPr>
          <a:lstStyle/>
          <a:p>
            <a:pPr marL="342900" lvl="0" indent="-342900" algn="l" rtl="0">
              <a:spcBef>
                <a:spcPts val="0"/>
              </a:spcBef>
              <a:spcAft>
                <a:spcPts val="0"/>
              </a:spcAft>
              <a:buClr>
                <a:schemeClr val="dk1"/>
              </a:buClr>
              <a:buSzPts val="2000"/>
              <a:buFont typeface="Noto Sans Symbols"/>
              <a:buChar char="❖"/>
            </a:pPr>
            <a:r>
              <a:rPr lang="en-US"/>
              <a:t>Introduction</a:t>
            </a:r>
            <a:endParaRPr/>
          </a:p>
          <a:p>
            <a:pPr marL="342900" lvl="0" indent="-342900" algn="l" rtl="0">
              <a:spcBef>
                <a:spcPts val="1000"/>
              </a:spcBef>
              <a:spcAft>
                <a:spcPts val="0"/>
              </a:spcAft>
              <a:buClr>
                <a:schemeClr val="dk1"/>
              </a:buClr>
              <a:buSzPts val="2000"/>
              <a:buFont typeface="Noto Sans Symbols"/>
              <a:buChar char="❖"/>
            </a:pPr>
            <a:r>
              <a:rPr lang="en-US"/>
              <a:t>Problem Statement</a:t>
            </a:r>
            <a:endParaRPr/>
          </a:p>
          <a:p>
            <a:pPr marL="342900" lvl="0" indent="-342900" algn="l" rtl="0">
              <a:spcBef>
                <a:spcPts val="1000"/>
              </a:spcBef>
              <a:spcAft>
                <a:spcPts val="0"/>
              </a:spcAft>
              <a:buClr>
                <a:schemeClr val="dk1"/>
              </a:buClr>
              <a:buSzPts val="2000"/>
              <a:buFont typeface="Noto Sans Symbols"/>
              <a:buChar char="❖"/>
            </a:pPr>
            <a:r>
              <a:rPr lang="en-US"/>
              <a:t>Objective</a:t>
            </a:r>
            <a:endParaRPr/>
          </a:p>
          <a:p>
            <a:pPr marL="342900" lvl="0" indent="-342900" algn="l" rtl="0">
              <a:spcBef>
                <a:spcPts val="1000"/>
              </a:spcBef>
              <a:spcAft>
                <a:spcPts val="0"/>
              </a:spcAft>
              <a:buClr>
                <a:schemeClr val="dk1"/>
              </a:buClr>
              <a:buSzPts val="2000"/>
              <a:buFont typeface="Noto Sans Symbols"/>
              <a:buChar char="❖"/>
            </a:pPr>
            <a:r>
              <a:rPr lang="en-US"/>
              <a:t>Limitations of Existing Systems </a:t>
            </a:r>
            <a:endParaRPr/>
          </a:p>
          <a:p>
            <a:pPr marL="342900" lvl="0" indent="-342900" algn="l" rtl="0">
              <a:spcBef>
                <a:spcPts val="1000"/>
              </a:spcBef>
              <a:spcAft>
                <a:spcPts val="0"/>
              </a:spcAft>
              <a:buClr>
                <a:schemeClr val="dk1"/>
              </a:buClr>
              <a:buSzPts val="2000"/>
              <a:buFont typeface="Noto Sans Symbols"/>
              <a:buChar char="❖"/>
            </a:pPr>
            <a:r>
              <a:rPr lang="en-US"/>
              <a:t>Research Gap and Research Challenges</a:t>
            </a:r>
            <a:endParaRPr/>
          </a:p>
          <a:p>
            <a:pPr marL="342900" lvl="0" indent="-342900" algn="l" rtl="0">
              <a:spcBef>
                <a:spcPts val="1000"/>
              </a:spcBef>
              <a:spcAft>
                <a:spcPts val="0"/>
              </a:spcAft>
              <a:buClr>
                <a:schemeClr val="dk1"/>
              </a:buClr>
              <a:buSzPts val="2000"/>
              <a:buFont typeface="Noto Sans Symbols"/>
              <a:buChar char="❖"/>
            </a:pPr>
            <a:r>
              <a:rPr lang="en-US"/>
              <a:t>Proposed Methodology</a:t>
            </a:r>
            <a:endParaRPr/>
          </a:p>
          <a:p>
            <a:pPr marL="342900" lvl="0" indent="-330200" algn="l" rtl="0">
              <a:spcBef>
                <a:spcPts val="1000"/>
              </a:spcBef>
              <a:spcAft>
                <a:spcPts val="0"/>
              </a:spcAft>
              <a:buSzPts val="1800"/>
              <a:buChar char="❖"/>
            </a:pPr>
            <a:r>
              <a:rPr lang="en-US"/>
              <a:t>Implementation</a:t>
            </a:r>
            <a:endParaRPr/>
          </a:p>
          <a:p>
            <a:pPr marL="342900" lvl="0" indent="-330200" algn="l" rtl="0">
              <a:spcBef>
                <a:spcPts val="1000"/>
              </a:spcBef>
              <a:spcAft>
                <a:spcPts val="0"/>
              </a:spcAft>
              <a:buSzPts val="1800"/>
              <a:buChar char="❖"/>
            </a:pPr>
            <a:r>
              <a:rPr lang="en-US"/>
              <a:t>Results </a:t>
            </a:r>
            <a:endParaRPr/>
          </a:p>
          <a:p>
            <a:pPr marL="342900" lvl="0" indent="-330200" algn="l" rtl="0">
              <a:spcBef>
                <a:spcPts val="1000"/>
              </a:spcBef>
              <a:spcAft>
                <a:spcPts val="0"/>
              </a:spcAft>
              <a:buSzPts val="1800"/>
              <a:buChar char="❖"/>
            </a:pPr>
            <a:r>
              <a:rPr lang="en-US"/>
              <a:t>Conclusion and Future Work</a:t>
            </a:r>
            <a:endParaRPr/>
          </a:p>
          <a:p>
            <a:pPr marL="342900" lvl="0" indent="-342900" algn="l" rtl="0">
              <a:spcBef>
                <a:spcPts val="1000"/>
              </a:spcBef>
              <a:spcAft>
                <a:spcPts val="0"/>
              </a:spcAft>
              <a:buClr>
                <a:schemeClr val="dk1"/>
              </a:buClr>
              <a:buSzPts val="2000"/>
              <a:buFont typeface="Noto Sans Symbols"/>
              <a:buChar char="❖"/>
            </a:pPr>
            <a:r>
              <a:rPr lang="en-US"/>
              <a:t>Subject Mapping</a:t>
            </a:r>
            <a:endParaRPr/>
          </a:p>
          <a:p>
            <a:pPr marL="342900" lvl="0" indent="-342900" algn="l" rtl="0">
              <a:spcBef>
                <a:spcPts val="1000"/>
              </a:spcBef>
              <a:spcAft>
                <a:spcPts val="0"/>
              </a:spcAft>
              <a:buClr>
                <a:schemeClr val="dk1"/>
              </a:buClr>
              <a:buSzPts val="2000"/>
              <a:buFont typeface="Noto Sans Symbols"/>
              <a:buChar char="❖"/>
            </a:pPr>
            <a:r>
              <a:rPr lang="en-US"/>
              <a:t>References</a:t>
            </a:r>
            <a:endParaRPr/>
          </a:p>
          <a:p>
            <a:pPr marL="388620" lvl="0" indent="-342900" algn="l" rtl="0">
              <a:spcBef>
                <a:spcPts val="1000"/>
              </a:spcBef>
              <a:spcAft>
                <a:spcPts val="0"/>
              </a:spcAft>
              <a:buClr>
                <a:schemeClr val="dk1"/>
              </a:buClr>
              <a:buSzPts val="2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4163559ff3_0_42"/>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SUBJECT MAPPING</a:t>
            </a:r>
            <a:endParaRPr/>
          </a:p>
        </p:txBody>
      </p:sp>
      <p:sp>
        <p:nvSpPr>
          <p:cNvPr id="231" name="Google Shape;231;g24163559ff3_0_42"/>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lnSpc>
                <a:spcPct val="150000"/>
              </a:lnSpc>
              <a:spcBef>
                <a:spcPts val="360"/>
              </a:spcBef>
              <a:spcAft>
                <a:spcPts val="600"/>
              </a:spcAft>
              <a:buNone/>
            </a:pPr>
            <a:r>
              <a:rPr lang="en-US" u="sng"/>
              <a:t>Machine Learning (18AI61)</a:t>
            </a:r>
            <a:r>
              <a:rPr lang="en-US"/>
              <a:t> - We use sklearn methods to filter the required features and machine learning algorithms to build a model and calculate the metrics.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4163559ff3_0_48"/>
          <p:cNvSpPr txBox="1">
            <a:spLocks noGrp="1"/>
          </p:cNvSpPr>
          <p:nvPr>
            <p:ph type="title"/>
          </p:nvPr>
        </p:nvSpPr>
        <p:spPr>
          <a:xfrm>
            <a:off x="457200" y="152722"/>
            <a:ext cx="5791200" cy="722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REFERENCES</a:t>
            </a:r>
            <a:endParaRPr/>
          </a:p>
        </p:txBody>
      </p:sp>
      <p:sp>
        <p:nvSpPr>
          <p:cNvPr id="238" name="Google Shape;238;g24163559ff3_0_48"/>
          <p:cNvSpPr txBox="1">
            <a:spLocks noGrp="1"/>
          </p:cNvSpPr>
          <p:nvPr>
            <p:ph type="body" idx="1"/>
          </p:nvPr>
        </p:nvSpPr>
        <p:spPr>
          <a:xfrm>
            <a:off x="457200" y="930050"/>
            <a:ext cx="7620000" cy="5928000"/>
          </a:xfrm>
          <a:prstGeom prst="rect">
            <a:avLst/>
          </a:prstGeom>
        </p:spPr>
        <p:txBody>
          <a:bodyPr spcFirstLastPara="1" wrap="square" lIns="91425" tIns="45700" rIns="91425" bIns="45700" anchor="t" anchorCtr="0">
            <a:normAutofit fontScale="70000" lnSpcReduction="10000"/>
          </a:bodyPr>
          <a:lstStyle/>
          <a:p>
            <a:pPr marL="0" lvl="0" indent="0" algn="just" rtl="0">
              <a:lnSpc>
                <a:spcPct val="150000"/>
              </a:lnSpc>
              <a:spcBef>
                <a:spcPts val="360"/>
              </a:spcBef>
              <a:spcAft>
                <a:spcPts val="0"/>
              </a:spcAft>
              <a:buNone/>
            </a:pPr>
            <a:r>
              <a:rPr lang="en-US"/>
              <a:t>1.</a:t>
            </a:r>
            <a:r>
              <a:rPr lang="en-US">
                <a:solidFill>
                  <a:srgbClr val="222222"/>
                </a:solidFill>
                <a:highlight>
                  <a:srgbClr val="FFFFFF"/>
                </a:highlight>
              </a:rPr>
              <a:t>Jesmeen, M.Z.H., Hossen, J., Sayeed, S., Ho, C.K., Tawsif, K., Rahman, A. and Arif, E., 2018. A survey on cleaning dirty data using machine learning paradigm for big data analytics. </a:t>
            </a:r>
            <a:r>
              <a:rPr lang="en-US" i="1">
                <a:solidFill>
                  <a:srgbClr val="222222"/>
                </a:solidFill>
                <a:highlight>
                  <a:srgbClr val="FFFFFF"/>
                </a:highlight>
              </a:rPr>
              <a:t>Indonesian Journal of Electrical Engineering and Computer Science</a:t>
            </a:r>
            <a:r>
              <a:rPr lang="en-US">
                <a:solidFill>
                  <a:srgbClr val="222222"/>
                </a:solidFill>
                <a:highlight>
                  <a:srgbClr val="FFFFFF"/>
                </a:highlight>
              </a:rPr>
              <a:t>, </a:t>
            </a:r>
            <a:r>
              <a:rPr lang="en-US" i="1">
                <a:solidFill>
                  <a:srgbClr val="222222"/>
                </a:solidFill>
                <a:highlight>
                  <a:srgbClr val="FFFFFF"/>
                </a:highlight>
              </a:rPr>
              <a:t>10</a:t>
            </a:r>
            <a:r>
              <a:rPr lang="en-US">
                <a:solidFill>
                  <a:srgbClr val="222222"/>
                </a:solidFill>
                <a:highlight>
                  <a:srgbClr val="FFFFFF"/>
                </a:highlight>
              </a:rPr>
              <a:t>(3), pp.1234-1243.</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2.Neutatz, F., Chen, B., Abedjan, Z. and Wu, E., 2021. From Cleaning before ML to Cleaning for ML. </a:t>
            </a:r>
            <a:r>
              <a:rPr lang="en-US" i="1">
                <a:solidFill>
                  <a:srgbClr val="222222"/>
                </a:solidFill>
                <a:highlight>
                  <a:srgbClr val="FFFFFF"/>
                </a:highlight>
              </a:rPr>
              <a:t>IEEE Data Eng. Bull.</a:t>
            </a:r>
            <a:r>
              <a:rPr lang="en-US">
                <a:solidFill>
                  <a:srgbClr val="222222"/>
                </a:solidFill>
                <a:highlight>
                  <a:srgbClr val="FFFFFF"/>
                </a:highlight>
              </a:rPr>
              <a:t>, </a:t>
            </a:r>
            <a:r>
              <a:rPr lang="en-US" i="1">
                <a:solidFill>
                  <a:srgbClr val="222222"/>
                </a:solidFill>
                <a:highlight>
                  <a:srgbClr val="FFFFFF"/>
                </a:highlight>
              </a:rPr>
              <a:t>44</a:t>
            </a:r>
            <a:r>
              <a:rPr lang="en-US">
                <a:solidFill>
                  <a:srgbClr val="222222"/>
                </a:solidFill>
                <a:highlight>
                  <a:srgbClr val="FFFFFF"/>
                </a:highlight>
              </a:rPr>
              <a:t>(1), pp.24-41.</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3.Ga Young Lee, Lubna Alzamil, Bakhtiyar Doskenov, Arash Termehchy</a:t>
            </a: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Cite As: arXiv:2109.07127 [cs.DB]</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4.Mahdavi, M., Neutatz, F., Visengeriyeva, L. and Abedjan, Z., 2019. Towards automated data cleaning workflows. </a:t>
            </a:r>
            <a:r>
              <a:rPr lang="en-US" i="1">
                <a:solidFill>
                  <a:srgbClr val="222222"/>
                </a:solidFill>
                <a:highlight>
                  <a:srgbClr val="FFFFFF"/>
                </a:highlight>
              </a:rPr>
              <a:t>Machine Learning</a:t>
            </a:r>
            <a:r>
              <a:rPr lang="en-US">
                <a:solidFill>
                  <a:srgbClr val="222222"/>
                </a:solidFill>
                <a:highlight>
                  <a:srgbClr val="FFFFFF"/>
                </a:highlight>
              </a:rPr>
              <a:t>, </a:t>
            </a:r>
            <a:r>
              <a:rPr lang="en-US" i="1">
                <a:solidFill>
                  <a:srgbClr val="222222"/>
                </a:solidFill>
                <a:highlight>
                  <a:srgbClr val="FFFFFF"/>
                </a:highlight>
              </a:rPr>
              <a:t>15</a:t>
            </a:r>
            <a:r>
              <a:rPr lang="en-US">
                <a:solidFill>
                  <a:srgbClr val="222222"/>
                </a:solidFill>
                <a:highlight>
                  <a:srgbClr val="FFFFFF"/>
                </a:highlight>
              </a:rPr>
              <a:t>, p.16.</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Clr>
                <a:schemeClr val="dk1"/>
              </a:buClr>
              <a:buSzPct val="55000"/>
              <a:buFont typeface="Arial"/>
              <a:buNone/>
            </a:pPr>
            <a:r>
              <a:rPr lang="en-US">
                <a:solidFill>
                  <a:srgbClr val="222222"/>
                </a:solidFill>
                <a:highlight>
                  <a:srgbClr val="FFFFFF"/>
                </a:highlight>
              </a:rPr>
              <a:t>5.Corrales, D.C., Corrales, J.C. and Ledezma, A., 2018. How to address the data quality issues in regression models: a guided process for data cleaning. </a:t>
            </a:r>
            <a:r>
              <a:rPr lang="en-US" i="1">
                <a:solidFill>
                  <a:srgbClr val="222222"/>
                </a:solidFill>
                <a:highlight>
                  <a:srgbClr val="FFFFFF"/>
                </a:highlight>
              </a:rPr>
              <a:t>Symmetry</a:t>
            </a:r>
            <a:r>
              <a:rPr lang="en-US">
                <a:solidFill>
                  <a:srgbClr val="222222"/>
                </a:solidFill>
                <a:highlight>
                  <a:srgbClr val="FFFFFF"/>
                </a:highlight>
              </a:rPr>
              <a:t>, </a:t>
            </a:r>
            <a:r>
              <a:rPr lang="en-US" i="1">
                <a:solidFill>
                  <a:srgbClr val="222222"/>
                </a:solidFill>
                <a:highlight>
                  <a:srgbClr val="FFFFFF"/>
                </a:highlight>
              </a:rPr>
              <a:t>10</a:t>
            </a:r>
            <a:r>
              <a:rPr lang="en-US">
                <a:solidFill>
                  <a:srgbClr val="222222"/>
                </a:solidFill>
                <a:highlight>
                  <a:srgbClr val="FFFFFF"/>
                </a:highlight>
              </a:rPr>
              <a:t>(4), p.99.</a:t>
            </a:r>
            <a:endParaRPr>
              <a:solidFill>
                <a:srgbClr val="222222"/>
              </a:solidFill>
              <a:highlight>
                <a:srgbClr val="FFFFFF"/>
              </a:highlight>
            </a:endParaRPr>
          </a:p>
          <a:p>
            <a:pPr marL="0" lvl="0" indent="0" algn="l" rtl="0">
              <a:spcBef>
                <a:spcPts val="600"/>
              </a:spcBef>
              <a:spcAft>
                <a:spcPts val="600"/>
              </a:spcAft>
              <a:buNone/>
            </a:pPr>
            <a:endParaRPr sz="1600">
              <a:solidFill>
                <a:srgbClr val="22222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42b9b1dcc3_0_17"/>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245" name="Google Shape;245;g242b9b1dcc3_0_17"/>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l" rtl="0">
              <a:spcBef>
                <a:spcPts val="360"/>
              </a:spcBef>
              <a:spcAft>
                <a:spcPts val="600"/>
              </a:spcAft>
              <a:buNone/>
            </a:pPr>
            <a:endParaRPr/>
          </a:p>
        </p:txBody>
      </p:sp>
      <p:pic>
        <p:nvPicPr>
          <p:cNvPr id="246" name="Google Shape;246;g242b9b1dcc3_0_17"/>
          <p:cNvPicPr preferRelativeResize="0"/>
          <p:nvPr/>
        </p:nvPicPr>
        <p:blipFill>
          <a:blip r:embed="rId3">
            <a:alphaModFix/>
          </a:blip>
          <a:stretch>
            <a:fillRect/>
          </a:stretch>
        </p:blipFill>
        <p:spPr>
          <a:xfrm>
            <a:off x="0" y="0"/>
            <a:ext cx="8955226"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g2530a77878a_0_18"/>
          <p:cNvPicPr preferRelativeResize="0"/>
          <p:nvPr/>
        </p:nvPicPr>
        <p:blipFill rotWithShape="1">
          <a:blip r:embed="rId3">
            <a:alphaModFix/>
          </a:blip>
          <a:srcRect t="17115"/>
          <a:stretch/>
        </p:blipFill>
        <p:spPr>
          <a:xfrm>
            <a:off x="202050" y="404100"/>
            <a:ext cx="8695474" cy="5545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4163559ff3_0_0"/>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INTRODUCTION</a:t>
            </a:r>
            <a:endParaRPr/>
          </a:p>
        </p:txBody>
      </p:sp>
      <p:sp>
        <p:nvSpPr>
          <p:cNvPr id="115" name="Google Shape;115;g24163559ff3_0_0"/>
          <p:cNvSpPr txBox="1">
            <a:spLocks noGrp="1"/>
          </p:cNvSpPr>
          <p:nvPr>
            <p:ph type="body" idx="1"/>
          </p:nvPr>
        </p:nvSpPr>
        <p:spPr>
          <a:xfrm>
            <a:off x="457200" y="1752600"/>
            <a:ext cx="7620000" cy="4741200"/>
          </a:xfrm>
          <a:prstGeom prst="rect">
            <a:avLst/>
          </a:prstGeom>
        </p:spPr>
        <p:txBody>
          <a:bodyPr spcFirstLastPara="1" wrap="square" lIns="91425" tIns="45700" rIns="91425" bIns="45700" anchor="t" anchorCtr="0">
            <a:normAutofit lnSpcReduction="20000"/>
          </a:bodyPr>
          <a:lstStyle/>
          <a:p>
            <a:pPr marL="0" lvl="0" indent="0" algn="just" rtl="0">
              <a:lnSpc>
                <a:spcPct val="150000"/>
              </a:lnSpc>
              <a:spcBef>
                <a:spcPts val="0"/>
              </a:spcBef>
              <a:spcAft>
                <a:spcPts val="0"/>
              </a:spcAft>
              <a:buNone/>
            </a:pPr>
            <a:r>
              <a:rPr lang="en-US" sz="2150" dirty="0"/>
              <a:t>Data cleaning is part of data </a:t>
            </a:r>
            <a:r>
              <a:rPr lang="en-US" sz="2150" dirty="0" err="1"/>
              <a:t>preprocessing.It</a:t>
            </a:r>
            <a:r>
              <a:rPr lang="en-US" sz="2150" dirty="0"/>
              <a:t> deals with detecting and removing errors and inconsistencies from data in order to improve quality of data.</a:t>
            </a:r>
            <a:endParaRPr sz="2150" dirty="0"/>
          </a:p>
          <a:p>
            <a:pPr marL="0" lvl="0" indent="0" algn="just" rtl="0">
              <a:lnSpc>
                <a:spcPct val="150000"/>
              </a:lnSpc>
              <a:spcBef>
                <a:spcPts val="0"/>
              </a:spcBef>
              <a:spcAft>
                <a:spcPts val="0"/>
              </a:spcAft>
              <a:buClr>
                <a:schemeClr val="dk1"/>
              </a:buClr>
              <a:buSzPts val="1100"/>
              <a:buFont typeface="Arial"/>
              <a:buNone/>
            </a:pPr>
            <a:endParaRPr sz="2150" dirty="0"/>
          </a:p>
          <a:p>
            <a:pPr marL="0" lvl="0" indent="457200" algn="just" rtl="0">
              <a:lnSpc>
                <a:spcPct val="150000"/>
              </a:lnSpc>
              <a:spcBef>
                <a:spcPts val="0"/>
              </a:spcBef>
              <a:spcAft>
                <a:spcPts val="0"/>
              </a:spcAft>
              <a:buClr>
                <a:schemeClr val="dk1"/>
              </a:buClr>
              <a:buSzPts val="1100"/>
              <a:buFont typeface="Arial"/>
              <a:buNone/>
            </a:pPr>
            <a:r>
              <a:rPr lang="en-US" sz="2150" dirty="0"/>
              <a:t>In recent years, data science, artificial intelligence and machine learning domains are the new trend in IT industries. These domains are mainly dependent on datasets and these datasets must be cleaned in order to arrive at accurate results.</a:t>
            </a:r>
            <a:endParaRPr sz="2150" dirty="0"/>
          </a:p>
          <a:p>
            <a:pPr marL="0" lvl="0" indent="0" algn="just" rtl="0">
              <a:lnSpc>
                <a:spcPct val="150000"/>
              </a:lnSpc>
              <a:spcBef>
                <a:spcPts val="0"/>
              </a:spcBef>
              <a:spcAft>
                <a:spcPts val="0"/>
              </a:spcAft>
              <a:buClr>
                <a:schemeClr val="dk1"/>
              </a:buClr>
              <a:buSzPts val="1100"/>
              <a:buFont typeface="Arial"/>
              <a:buNone/>
            </a:pPr>
            <a:endParaRPr b="0" dirty="0">
              <a:latin typeface="Times New Roman"/>
              <a:ea typeface="Times New Roman"/>
              <a:cs typeface="Times New Roman"/>
              <a:sym typeface="Times New Roman"/>
            </a:endParaRPr>
          </a:p>
          <a:p>
            <a:pPr marL="0" lvl="0" indent="0" algn="l" rtl="0">
              <a:spcBef>
                <a:spcPts val="360"/>
              </a:spcBef>
              <a:spcAft>
                <a:spcPts val="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4163559ff3_0_67"/>
          <p:cNvSpPr txBox="1">
            <a:spLocks noGrp="1"/>
          </p:cNvSpPr>
          <p:nvPr>
            <p:ph type="body" idx="1"/>
          </p:nvPr>
        </p:nvSpPr>
        <p:spPr>
          <a:xfrm>
            <a:off x="498600" y="2292125"/>
            <a:ext cx="7620000" cy="4373700"/>
          </a:xfrm>
          <a:prstGeom prst="rect">
            <a:avLst/>
          </a:prstGeom>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1100"/>
              <a:buFont typeface="Arial"/>
              <a:buNone/>
            </a:pPr>
            <a:r>
              <a:rPr lang="en-US" sz="2150" dirty="0"/>
              <a:t>The project deals with cleaning of data by removing the unnecessary features in the dataset and filling the missing values. It also has the option to provide the metrics of the dataset for a particular machine learning algorithm model.</a:t>
            </a:r>
            <a:endParaRPr sz="2150" dirty="0"/>
          </a:p>
          <a:p>
            <a:pPr marL="0" lvl="0" indent="0" algn="l" rtl="0">
              <a:spcBef>
                <a:spcPts val="360"/>
              </a:spcBef>
              <a:spcAft>
                <a:spcPts val="600"/>
              </a:spcAft>
              <a:buNone/>
            </a:pPr>
            <a:endParaRPr dirty="0"/>
          </a:p>
        </p:txBody>
      </p:sp>
      <p:sp>
        <p:nvSpPr>
          <p:cNvPr id="122" name="Google Shape;122;g24163559ff3_0_67"/>
          <p:cNvSpPr txBox="1"/>
          <p:nvPr/>
        </p:nvSpPr>
        <p:spPr>
          <a:xfrm>
            <a:off x="609600" y="990600"/>
            <a:ext cx="762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dk2"/>
                </a:solidFill>
                <a:latin typeface="Arial Black"/>
                <a:ea typeface="Arial Black"/>
                <a:cs typeface="Arial Black"/>
                <a:sym typeface="Arial Black"/>
              </a:rPr>
              <a:t>INTRODUCTION(CONTD)</a:t>
            </a:r>
            <a:endParaRPr sz="3600">
              <a:solidFill>
                <a:schemeClr val="dk2"/>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530a77878a_0_25"/>
          <p:cNvPicPr preferRelativeResize="0"/>
          <p:nvPr/>
        </p:nvPicPr>
        <p:blipFill>
          <a:blip r:embed="rId3">
            <a:alphaModFix/>
          </a:blip>
          <a:stretch>
            <a:fillRect/>
          </a:stretch>
        </p:blipFill>
        <p:spPr>
          <a:xfrm>
            <a:off x="286350" y="791375"/>
            <a:ext cx="83784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4163559ff3_0_6"/>
          <p:cNvSpPr txBox="1">
            <a:spLocks noGrp="1"/>
          </p:cNvSpPr>
          <p:nvPr>
            <p:ph type="title"/>
          </p:nvPr>
        </p:nvSpPr>
        <p:spPr>
          <a:xfrm>
            <a:off x="457200" y="152725"/>
            <a:ext cx="69375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PROBLEM STATEMENT</a:t>
            </a:r>
            <a:endParaRPr/>
          </a:p>
        </p:txBody>
      </p:sp>
      <p:sp>
        <p:nvSpPr>
          <p:cNvPr id="135" name="Google Shape;135;g24163559ff3_0_6"/>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lnSpc>
                <a:spcPct val="150000"/>
              </a:lnSpc>
              <a:spcBef>
                <a:spcPts val="360"/>
              </a:spcBef>
              <a:spcAft>
                <a:spcPts val="600"/>
              </a:spcAft>
              <a:buNone/>
            </a:pPr>
            <a:r>
              <a:rPr lang="en-US"/>
              <a:t>Cleaning a dataset is time consuming and only small datasets can be cleaned manually.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4163559ff3_0_12"/>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OBJECTIVE</a:t>
            </a:r>
            <a:endParaRPr/>
          </a:p>
        </p:txBody>
      </p:sp>
      <p:sp>
        <p:nvSpPr>
          <p:cNvPr id="142" name="Google Shape;142;g24163559ff3_0_12"/>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457200" lvl="0" indent="-342900" algn="just" rtl="0">
              <a:lnSpc>
                <a:spcPct val="150000"/>
              </a:lnSpc>
              <a:spcBef>
                <a:spcPts val="360"/>
              </a:spcBef>
              <a:spcAft>
                <a:spcPts val="0"/>
              </a:spcAft>
              <a:buSzPts val="1800"/>
              <a:buChar char="❖"/>
            </a:pPr>
            <a:r>
              <a:rPr lang="en-US"/>
              <a:t>This project aims to reduce the time to clean the dataset.</a:t>
            </a:r>
            <a:endParaRPr/>
          </a:p>
          <a:p>
            <a:pPr marL="457200" lvl="0" indent="-342900" algn="just" rtl="0">
              <a:lnSpc>
                <a:spcPct val="150000"/>
              </a:lnSpc>
              <a:spcBef>
                <a:spcPts val="0"/>
              </a:spcBef>
              <a:spcAft>
                <a:spcPts val="0"/>
              </a:spcAft>
              <a:buSzPts val="1800"/>
              <a:buChar char="❖"/>
            </a:pPr>
            <a:r>
              <a:rPr lang="en-US"/>
              <a:t>Also to provide a general idea on how good the dataset is for a particular machine learning algorithm.</a:t>
            </a:r>
            <a:endParaRPr/>
          </a:p>
          <a:p>
            <a:pPr marL="457200" lvl="0" indent="-342900" algn="just" rtl="0">
              <a:lnSpc>
                <a:spcPct val="150000"/>
              </a:lnSpc>
              <a:spcBef>
                <a:spcPts val="0"/>
              </a:spcBef>
              <a:spcAft>
                <a:spcPts val="0"/>
              </a:spcAft>
              <a:buSzPts val="1800"/>
              <a:buChar char="❖"/>
            </a:pPr>
            <a:r>
              <a:rPr lang="en-US"/>
              <a:t>To improve the quality of the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4163559ff3_0_24"/>
          <p:cNvSpPr txBox="1">
            <a:spLocks noGrp="1"/>
          </p:cNvSpPr>
          <p:nvPr>
            <p:ph type="title"/>
          </p:nvPr>
        </p:nvSpPr>
        <p:spPr>
          <a:xfrm>
            <a:off x="457200" y="152725"/>
            <a:ext cx="84159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LIMITATIONS OF EXISTING SYSTEM</a:t>
            </a:r>
            <a:endParaRPr/>
          </a:p>
        </p:txBody>
      </p:sp>
      <p:sp>
        <p:nvSpPr>
          <p:cNvPr id="149" name="Google Shape;149;g24163559ff3_0_24"/>
          <p:cNvSpPr txBox="1">
            <a:spLocks noGrp="1"/>
          </p:cNvSpPr>
          <p:nvPr>
            <p:ph type="body" idx="1"/>
          </p:nvPr>
        </p:nvSpPr>
        <p:spPr>
          <a:xfrm>
            <a:off x="457200" y="1962950"/>
            <a:ext cx="8059800" cy="4163100"/>
          </a:xfrm>
          <a:prstGeom prst="rect">
            <a:avLst/>
          </a:prstGeom>
        </p:spPr>
        <p:txBody>
          <a:bodyPr spcFirstLastPara="1" wrap="square" lIns="91425" tIns="45700" rIns="91425" bIns="45700" anchor="t" anchorCtr="0">
            <a:normAutofit/>
          </a:bodyPr>
          <a:lstStyle/>
          <a:p>
            <a:pPr marL="457200" lvl="0" indent="-355600" algn="just" rtl="0">
              <a:lnSpc>
                <a:spcPct val="150000"/>
              </a:lnSpc>
              <a:spcBef>
                <a:spcPts val="0"/>
              </a:spcBef>
              <a:spcAft>
                <a:spcPts val="0"/>
              </a:spcAft>
              <a:buSzPts val="2000"/>
              <a:buChar char="❖"/>
            </a:pPr>
            <a:r>
              <a:rPr lang="en-US"/>
              <a:t>It consumes more time.</a:t>
            </a:r>
            <a:endParaRPr/>
          </a:p>
          <a:p>
            <a:pPr marL="457200" lvl="0" indent="-355600" algn="just" rtl="0">
              <a:lnSpc>
                <a:spcPct val="150000"/>
              </a:lnSpc>
              <a:spcBef>
                <a:spcPts val="0"/>
              </a:spcBef>
              <a:spcAft>
                <a:spcPts val="0"/>
              </a:spcAft>
              <a:buSzPts val="2000"/>
              <a:buChar char="❖"/>
            </a:pPr>
            <a:r>
              <a:rPr lang="en-US"/>
              <a:t>Doesn’t remove the unnecessary features.</a:t>
            </a:r>
            <a:endParaRPr/>
          </a:p>
          <a:p>
            <a:pPr marL="457200" lvl="0" indent="-355600" algn="just" rtl="0">
              <a:lnSpc>
                <a:spcPct val="150000"/>
              </a:lnSpc>
              <a:spcBef>
                <a:spcPts val="0"/>
              </a:spcBef>
              <a:spcAft>
                <a:spcPts val="0"/>
              </a:spcAft>
              <a:buSzPts val="2000"/>
              <a:buChar char="❖"/>
            </a:pPr>
            <a:r>
              <a:rPr lang="en-US"/>
              <a:t>Manually cleaning the values of datasets may lead to removal of necessary data.</a:t>
            </a:r>
            <a:endParaRPr/>
          </a:p>
          <a:p>
            <a:pPr marL="0" lvl="0" indent="0" algn="l" rtl="0">
              <a:spcBef>
                <a:spcPts val="1000"/>
              </a:spcBef>
              <a:spcAft>
                <a:spcPts val="600"/>
              </a:spcAft>
              <a:buNone/>
            </a:pPr>
            <a:endParaRPr/>
          </a:p>
        </p:txBody>
      </p:sp>
    </p:spTree>
  </p:cSld>
  <p:clrMapOvr>
    <a:masterClrMapping/>
  </p:clrMapOvr>
</p:sld>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998</Words>
  <Application>Microsoft Office PowerPoint</Application>
  <PresentationFormat>On-screen Show (4:3)</PresentationFormat>
  <Paragraphs>125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Arial Black</vt:lpstr>
      <vt:lpstr>Noto Sans Symbols</vt:lpstr>
      <vt:lpstr>Times New Roman</vt:lpstr>
      <vt:lpstr>Essential</vt:lpstr>
      <vt:lpstr>PowerPoint Presentation</vt:lpstr>
      <vt:lpstr>CONTENT </vt:lpstr>
      <vt:lpstr>PowerPoint Presentation</vt:lpstr>
      <vt:lpstr>INTRODUCTION</vt:lpstr>
      <vt:lpstr>PowerPoint Presentation</vt:lpstr>
      <vt:lpstr>PowerPoint Presentation</vt:lpstr>
      <vt:lpstr>PROBLEM STATEMENT</vt:lpstr>
      <vt:lpstr>OBJECTIVE</vt:lpstr>
      <vt:lpstr>LIMITATIONS OF EXISTING SYSTEM</vt:lpstr>
      <vt:lpstr>RESEARCH GAP AND CHALLENGES</vt:lpstr>
      <vt:lpstr>PROPOSED METHODOLOGY</vt:lpstr>
      <vt:lpstr>PowerPoint Presentation</vt:lpstr>
      <vt:lpstr>IMPLEMENTATION</vt:lpstr>
      <vt:lpstr>IMPLEMENTATION(CONTD)</vt:lpstr>
      <vt:lpstr>IMPLEMENTATION(CONTD)</vt:lpstr>
      <vt:lpstr>RESULTS</vt:lpstr>
      <vt:lpstr>SNIPPET OF THE WEBSITE </vt:lpstr>
      <vt:lpstr>PowerPoint Presentation</vt:lpstr>
      <vt:lpstr>CONCLUSION AND FUTURE WORK</vt:lpstr>
      <vt:lpstr>SUBJECT MAPPING</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ARAVIND SURESH</cp:lastModifiedBy>
  <cp:revision>6</cp:revision>
  <dcterms:created xsi:type="dcterms:W3CDTF">2018-02-17T15:35:00Z</dcterms:created>
  <dcterms:modified xsi:type="dcterms:W3CDTF">2023-09-30T14:57:50Z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